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59" r:id="rId3"/>
    <p:sldId id="265" r:id="rId4"/>
    <p:sldId id="261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F13DB-5D23-40FF-A56B-83A65E9B8470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84549-851A-48B8-A9C4-ADF117BDA10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6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D084-BF7E-458F-92D3-6F22EFE626C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D084-BF7E-458F-92D3-6F22EFE626C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7D084-BF7E-458F-92D3-6F22EFE626C2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BED-70CF-41DA-A172-9EE593EFC45E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8BA-6C89-454E-BCDC-66A10CA951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BED-70CF-41DA-A172-9EE593EFC45E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8BA-6C89-454E-BCDC-66A10CA951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BED-70CF-41DA-A172-9EE593EFC45E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8BA-6C89-454E-BCDC-66A10CA951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6951"/>
            <a:ext cx="1699200" cy="169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BED-70CF-41DA-A172-9EE593EFC45E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8BA-6C89-454E-BCDC-66A10CA951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BED-70CF-41DA-A172-9EE593EFC45E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8BA-6C89-454E-BCDC-66A10CA951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BED-70CF-41DA-A172-9EE593EFC45E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8BA-6C89-454E-BCDC-66A10CA951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BED-70CF-41DA-A172-9EE593EFC45E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8BA-6C89-454E-BCDC-66A10CA951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BED-70CF-41DA-A172-9EE593EFC45E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8BA-6C89-454E-BCDC-66A10CA951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BED-70CF-41DA-A172-9EE593EFC45E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8BA-6C89-454E-BCDC-66A10CA951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BED-70CF-41DA-A172-9EE593EFC45E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8BA-6C89-454E-BCDC-66A10CA951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BED-70CF-41DA-A172-9EE593EFC45E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8BA-6C89-454E-BCDC-66A10CA951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CBED-70CF-41DA-A172-9EE593EFC45E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98BA-6C89-454E-BCDC-66A10CA9519C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melero@cicloambiente.cl" TargetMode="External"/><Relationship Id="rId2" Type="http://schemas.openxmlformats.org/officeDocument/2006/relationships/hyperlink" Target="mailto:alex.thomas@sedexgloba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916832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latin typeface="Arial" pitchFamily="34" charset="0"/>
                <a:cs typeface="Arial" pitchFamily="34" charset="0"/>
              </a:rPr>
              <a:t>Alex Thomas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/>
              <a:t>Head of Supplier Member Engagement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 smtClean="0">
                <a:latin typeface="Arial" pitchFamily="34" charset="0"/>
                <a:cs typeface="Arial" pitchFamily="34" charset="0"/>
              </a:rPr>
            </a:b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86154" cy="198615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000232" y="1785926"/>
            <a:ext cx="5429288" cy="1588"/>
          </a:xfrm>
          <a:prstGeom prst="line">
            <a:avLst/>
          </a:prstGeom>
          <a:ln w="53975">
            <a:solidFill>
              <a:srgbClr val="C2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22076" r="1549"/>
          <a:stretch>
            <a:fillRect/>
          </a:stretch>
        </p:blipFill>
        <p:spPr bwMode="auto">
          <a:xfrm>
            <a:off x="1857356" y="4786322"/>
            <a:ext cx="1596558" cy="152908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rcRect t="6136" b="29610"/>
          <a:stretch>
            <a:fillRect/>
          </a:stretch>
        </p:blipFill>
        <p:spPr bwMode="auto">
          <a:xfrm>
            <a:off x="3786182" y="4788000"/>
            <a:ext cx="1580893" cy="1530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788000"/>
            <a:ext cx="1581691" cy="1530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b="11922"/>
          <a:stretch/>
        </p:blipFill>
        <p:spPr bwMode="auto">
          <a:xfrm>
            <a:off x="1774221" y="3284982"/>
            <a:ext cx="5604813" cy="341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7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Arial" pitchFamily="34" charset="0"/>
                <a:cs typeface="Arial" pitchFamily="34" charset="0"/>
              </a:rPr>
              <a:t>Pilot Advocates Program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1447800"/>
            <a:ext cx="8029604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31" tIns="45716" rIns="91431" bIns="45716" rtlCol="0" anchor="t" anchorCtr="0">
            <a:normAutofit/>
          </a:bodyPr>
          <a:lstStyle/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Pilot of ‘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Advocates’ program in Chile-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Jose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Melero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Santiago conference</a:t>
            </a:r>
            <a:endParaRPr lang="en-GB" sz="2800" baseline="300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2 focus groups in April 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Online Chile B Member community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Local support and Sedex presence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285722" indent="-285722">
              <a:spcBef>
                <a:spcPct val="0"/>
              </a:spcBef>
              <a:buFontTx/>
              <a:buChar char="-"/>
              <a:defRPr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285722" indent="-285722">
              <a:spcBef>
                <a:spcPct val="0"/>
              </a:spcBef>
              <a:buFontTx/>
              <a:buChar char="-"/>
              <a:defRPr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285722" indent="-285722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143000"/>
            <a:ext cx="6896120" cy="1588"/>
          </a:xfrm>
          <a:prstGeom prst="line">
            <a:avLst/>
          </a:prstGeom>
          <a:ln w="53975">
            <a:solidFill>
              <a:srgbClr val="C2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www.enchantedlearning.com/southamerica/chile/flag/Flagbig.GIF"/>
          <p:cNvPicPr>
            <a:picLocks noChangeAspect="1" noChangeArrowheads="1"/>
          </p:cNvPicPr>
          <p:nvPr/>
        </p:nvPicPr>
        <p:blipFill>
          <a:blip r:embed="rId2" cstate="print"/>
          <a:srcRect r="971" b="7167"/>
          <a:stretch>
            <a:fillRect/>
          </a:stretch>
        </p:blipFill>
        <p:spPr bwMode="auto">
          <a:xfrm>
            <a:off x="7315200" y="5334000"/>
            <a:ext cx="1447800" cy="96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80" name="Picture 8" descr="http://data.un.org/_Images/Maps/Chile.gif"/>
          <p:cNvPicPr>
            <a:picLocks noChangeAspect="1" noChangeArrowheads="1"/>
          </p:cNvPicPr>
          <p:nvPr/>
        </p:nvPicPr>
        <p:blipFill>
          <a:blip r:embed="rId3" cstate="print"/>
          <a:srcRect l="17544" r="15789"/>
          <a:stretch>
            <a:fillRect/>
          </a:stretch>
        </p:blipFill>
        <p:spPr bwMode="auto">
          <a:xfrm>
            <a:off x="7239000" y="2667000"/>
            <a:ext cx="1600200" cy="24003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7445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Arial" pitchFamily="34" charset="0"/>
                <a:cs typeface="Arial" pitchFamily="34" charset="0"/>
              </a:rPr>
              <a:t>Into 2013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1447800"/>
            <a:ext cx="8215370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31" tIns="45716" rIns="91431" bIns="45716" rtlCol="0" anchor="t" anchorCtr="0">
            <a:normAutofit fontScale="92500" lnSpcReduction="20000"/>
          </a:bodyPr>
          <a:lstStyle/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More developments and events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Your input is absolutely critical!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Alex Thomas</a:t>
            </a:r>
          </a:p>
          <a:p>
            <a:pPr marL="171450" indent="-171450">
              <a:spcBef>
                <a:spcPct val="0"/>
              </a:spcBef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  <a:hlinkClick r:id="rId2"/>
              </a:rPr>
              <a:t>alex.thomas@sedexglobal.com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+44 207 9022 310</a:t>
            </a:r>
          </a:p>
          <a:p>
            <a:pPr marL="171450" indent="-171450">
              <a:spcBef>
                <a:spcPct val="0"/>
              </a:spcBef>
              <a:defRPr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Jose Melero</a:t>
            </a:r>
          </a:p>
          <a:p>
            <a:pPr marL="171450" indent="-171450">
              <a:spcBef>
                <a:spcPct val="0"/>
              </a:spcBef>
              <a:defRPr/>
            </a:pPr>
            <a:r>
              <a:rPr lang="en-GB" sz="2800" dirty="0">
                <a:latin typeface="Arial" pitchFamily="34" charset="0"/>
                <a:cs typeface="Arial" pitchFamily="34" charset="0"/>
                <a:hlinkClick r:id="rId3"/>
              </a:rPr>
              <a:t>jmelero@cicloambiente.cl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2 2634759. </a:t>
            </a: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defRPr/>
            </a:pP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143000"/>
            <a:ext cx="6896120" cy="1588"/>
          </a:xfrm>
          <a:prstGeom prst="line">
            <a:avLst/>
          </a:prstGeom>
          <a:ln w="53975">
            <a:solidFill>
              <a:srgbClr val="C2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mlcwideangle.exbdblogs.com/files/2011/10/fu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810000"/>
            <a:ext cx="2540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29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Sedex is the supplier of choice for responsible supply chain management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Through supporting our members in achieving their objectives working standards globally can improve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We will do this by;</a:t>
            </a:r>
          </a:p>
          <a:p>
            <a:pPr lvl="2"/>
            <a:r>
              <a:rPr lang="en-GB" sz="2000" dirty="0" smtClean="0"/>
              <a:t>Being the best platform</a:t>
            </a:r>
          </a:p>
          <a:p>
            <a:pPr lvl="2"/>
            <a:r>
              <a:rPr lang="en-GB" sz="2000" dirty="0" smtClean="0"/>
              <a:t>Developing support services that meet our members needs</a:t>
            </a:r>
          </a:p>
          <a:p>
            <a:pPr lvl="2"/>
            <a:r>
              <a:rPr lang="en-GB" sz="2000" dirty="0" smtClean="0"/>
              <a:t>Retaining a focus and commitment on reducing duplication and driving convergence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t="6136" b="29610"/>
          <a:stretch>
            <a:fillRect/>
          </a:stretch>
        </p:blipFill>
        <p:spPr bwMode="auto">
          <a:xfrm>
            <a:off x="7380312" y="3258000"/>
            <a:ext cx="1580893" cy="1530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0034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GB" dirty="0" err="1" smtClean="0"/>
              <a:t>Sedex</a:t>
            </a:r>
            <a:r>
              <a:rPr lang="en-GB" dirty="0" smtClean="0"/>
              <a:t> mission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143000"/>
            <a:ext cx="6896120" cy="1588"/>
          </a:xfrm>
          <a:prstGeom prst="line">
            <a:avLst/>
          </a:prstGeom>
          <a:ln w="53975">
            <a:solidFill>
              <a:srgbClr val="C2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8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8190"/>
            <a:ext cx="8229600" cy="420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628800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Platform improvements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Continued growth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Greater helpdesk support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New offices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New Sedex website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Continued collaboration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600" dirty="0">
                <a:latin typeface="Arial" pitchFamily="34" charset="0"/>
                <a:cs typeface="Arial" pitchFamily="34" charset="0"/>
              </a:rPr>
              <a:t>Greater global awareness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0034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GB" dirty="0" smtClean="0"/>
              <a:t>2011 Highlights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33400" y="1143000"/>
            <a:ext cx="6896120" cy="1588"/>
          </a:xfrm>
          <a:prstGeom prst="line">
            <a:avLst/>
          </a:prstGeom>
          <a:ln w="53975">
            <a:solidFill>
              <a:srgbClr val="C2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5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Continued focus on the platform</a:t>
            </a:r>
          </a:p>
          <a:p>
            <a:r>
              <a:rPr lang="en-GB" dirty="0" smtClean="0"/>
              <a:t>Build our support services</a:t>
            </a:r>
          </a:p>
          <a:p>
            <a:r>
              <a:rPr lang="en-GB" dirty="0" smtClean="0"/>
              <a:t>Attract new members globally</a:t>
            </a:r>
          </a:p>
          <a:p>
            <a:r>
              <a:rPr lang="en-GB" dirty="0" smtClean="0"/>
              <a:t>Provide greater analysis and insights</a:t>
            </a:r>
          </a:p>
          <a:p>
            <a:r>
              <a:rPr lang="en-GB" dirty="0" smtClean="0"/>
              <a:t>Greater Supplier Member engagement </a:t>
            </a:r>
          </a:p>
          <a:p>
            <a:r>
              <a:rPr lang="en-GB" dirty="0" smtClean="0"/>
              <a:t>Improved platform training </a:t>
            </a:r>
          </a:p>
          <a:p>
            <a:r>
              <a:rPr lang="en-GB" dirty="0" smtClean="0"/>
              <a:t>Revised SMETA audit</a:t>
            </a:r>
          </a:p>
          <a:p>
            <a:r>
              <a:rPr lang="en-GB" dirty="0" smtClean="0"/>
              <a:t>Continued collaboration</a:t>
            </a:r>
            <a:endParaRPr lang="en-GB" dirty="0"/>
          </a:p>
        </p:txBody>
      </p:sp>
      <p:pic>
        <p:nvPicPr>
          <p:cNvPr id="4" name="Picture 2" descr="C:\Users\Carmel.Giblin\AppData\Local\Microsoft\Windows\Temporary Internet Files\Content.Outlook\SGWRXMLF\sector graph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314" y="4365104"/>
            <a:ext cx="3168352" cy="19225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4365104"/>
            <a:ext cx="151216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0034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GB" dirty="0" smtClean="0"/>
              <a:t>Looking forward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33400" y="1143000"/>
            <a:ext cx="6896120" cy="1588"/>
          </a:xfrm>
          <a:prstGeom prst="line">
            <a:avLst/>
          </a:prstGeom>
          <a:ln w="53975">
            <a:solidFill>
              <a:srgbClr val="C2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0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6200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latin typeface="Arial" pitchFamily="34" charset="0"/>
                <a:cs typeface="Arial" pitchFamily="34" charset="0"/>
              </a:rPr>
              <a:t>Suppliers are key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1447800"/>
            <a:ext cx="8215370" cy="541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31" tIns="45716" rIns="91431" bIns="45716" rtlCol="0" anchor="t" anchorCtr="0">
            <a:normAutofit/>
          </a:bodyPr>
          <a:lstStyle/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u="sng" dirty="0" smtClean="0">
                <a:latin typeface="Arial" pitchFamily="34" charset="0"/>
                <a:cs typeface="Arial" pitchFamily="34" charset="0"/>
              </a:rPr>
              <a:t>Suppliers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deliver change and own the solution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b="1" u="sng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Suppliers are </a:t>
            </a:r>
            <a:r>
              <a:rPr lang="en-GB" sz="2800" u="sng" dirty="0" smtClean="0">
                <a:latin typeface="Arial" pitchFamily="34" charset="0"/>
                <a:cs typeface="Arial" pitchFamily="34" charset="0"/>
              </a:rPr>
              <a:t>vital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to customers and consumers 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Suppliers are </a:t>
            </a:r>
            <a:r>
              <a:rPr lang="en-GB" sz="2800" u="sng" dirty="0" smtClean="0">
                <a:latin typeface="Arial" pitchFamily="34" charset="0"/>
                <a:cs typeface="Arial" pitchFamily="34" charset="0"/>
              </a:rPr>
              <a:t>fundamental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to Sedex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6896120" cy="1588"/>
          </a:xfrm>
          <a:prstGeom prst="line">
            <a:avLst/>
          </a:prstGeom>
          <a:ln w="53975">
            <a:solidFill>
              <a:srgbClr val="C2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http://1.bp.blogspot.com/_gJj5qGDNu0g/TIx_OEWm07I/AAAAAAAAAAU/h-1uQpWNmAk/s1600/Shaking_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343400"/>
            <a:ext cx="3342059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862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6200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latin typeface="Arial" pitchFamily="34" charset="0"/>
                <a:cs typeface="Arial" pitchFamily="34" charset="0"/>
              </a:rPr>
              <a:t>Challenges of suppliers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1447800"/>
            <a:ext cx="821537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31" tIns="45716" rIns="91431" bIns="45716" rtlCol="0" anchor="t" anchorCtr="0">
            <a:normAutofit/>
          </a:bodyPr>
          <a:lstStyle/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Multiple audits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Multiple information requests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Understanding customer needs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Addressing the issues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Beyond compliance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 marL="285722" indent="-285722">
              <a:spcBef>
                <a:spcPct val="0"/>
              </a:spcBef>
              <a:defRPr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285722" indent="-285722">
              <a:spcBef>
                <a:spcPct val="0"/>
              </a:spcBef>
              <a:buFontTx/>
              <a:buChar char="-"/>
              <a:defRPr/>
            </a:pP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marL="285722" indent="-285722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6896120" cy="1588"/>
          </a:xfrm>
          <a:prstGeom prst="line">
            <a:avLst/>
          </a:prstGeom>
          <a:ln w="53975">
            <a:solidFill>
              <a:srgbClr val="C2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alex.thomas\Local Settings\Temporary Internet Files\Content.IE5\ER7A7123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752600"/>
            <a:ext cx="704247" cy="738187"/>
          </a:xfrm>
          <a:prstGeom prst="rect">
            <a:avLst/>
          </a:prstGeom>
          <a:noFill/>
        </p:spPr>
      </p:pic>
      <p:pic>
        <p:nvPicPr>
          <p:cNvPr id="6" name="Picture 2" descr="C:\Documents and Settings\alex.thomas\Local Settings\Temporary Internet Files\Content.IE5\ER7A7123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462213"/>
            <a:ext cx="704247" cy="738187"/>
          </a:xfrm>
          <a:prstGeom prst="rect">
            <a:avLst/>
          </a:prstGeom>
          <a:noFill/>
        </p:spPr>
      </p:pic>
      <p:pic>
        <p:nvPicPr>
          <p:cNvPr id="7" name="Picture 2" descr="C:\Documents and Settings\alex.thomas\Local Settings\Temporary Internet Files\Content.IE5\ER7A7123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76600"/>
            <a:ext cx="704247" cy="738187"/>
          </a:xfrm>
          <a:prstGeom prst="rect">
            <a:avLst/>
          </a:prstGeom>
          <a:noFill/>
        </p:spPr>
      </p:pic>
      <p:pic>
        <p:nvPicPr>
          <p:cNvPr id="8" name="Picture 2" descr="C:\Documents and Settings\alex.thomas\Local Settings\Temporary Internet Files\Content.IE5\ER7A7123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062413"/>
            <a:ext cx="704247" cy="738187"/>
          </a:xfrm>
          <a:prstGeom prst="rect">
            <a:avLst/>
          </a:prstGeom>
          <a:noFill/>
        </p:spPr>
      </p:pic>
      <p:pic>
        <p:nvPicPr>
          <p:cNvPr id="9" name="Picture 2" descr="C:\Documents and Settings\alex.thomas\Local Settings\Temporary Internet Files\Content.IE5\ER7A7123\MC9004347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824413"/>
            <a:ext cx="704247" cy="738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89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6200"/>
            <a:ext cx="8229600" cy="1143000"/>
          </a:xfrm>
        </p:spPr>
        <p:txBody>
          <a:bodyPr/>
          <a:lstStyle/>
          <a:p>
            <a:pPr algn="l"/>
            <a:r>
              <a:rPr lang="en-GB" dirty="0" smtClean="0">
                <a:latin typeface="Arial" pitchFamily="34" charset="0"/>
                <a:cs typeface="Arial" pitchFamily="34" charset="0"/>
              </a:rPr>
              <a:t>We’ve listened to your feedback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1447800"/>
            <a:ext cx="821537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31" tIns="45716" rIns="91431" bIns="45716" rtlCol="0" anchor="t" anchorCtr="0">
            <a:normAutofit/>
          </a:bodyPr>
          <a:lstStyle/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Free and accessible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resources and events for members including</a:t>
            </a:r>
          </a:p>
          <a:p>
            <a:pPr marL="628604" lvl="1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Supplier Workbook</a:t>
            </a:r>
          </a:p>
          <a:p>
            <a:pPr marL="628604" lvl="1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Global events</a:t>
            </a:r>
          </a:p>
          <a:p>
            <a:pPr marL="628604" lvl="1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Pilot Advocates program</a:t>
            </a:r>
          </a:p>
          <a:p>
            <a:pPr marL="171450" indent="-171450">
              <a:spcBef>
                <a:spcPct val="0"/>
              </a:spcBef>
              <a:defRPr/>
            </a:pPr>
            <a:endParaRPr lang="en-GB" sz="2800" b="1" dirty="0" smtClean="0">
              <a:latin typeface="Arial" pitchFamily="34" charset="0"/>
              <a:cs typeface="Arial" pitchFamily="34" charset="0"/>
            </a:endParaRPr>
          </a:p>
          <a:p>
            <a:pPr marL="285722" indent="-285722">
              <a:spcBef>
                <a:spcPct val="0"/>
              </a:spcBef>
              <a:defRPr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285722" indent="-285722">
              <a:spcBef>
                <a:spcPct val="0"/>
              </a:spcBef>
              <a:buFontTx/>
              <a:buChar char="-"/>
              <a:defRPr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285722" indent="-285722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6896120" cy="1588"/>
          </a:xfrm>
          <a:prstGeom prst="line">
            <a:avLst/>
          </a:prstGeom>
          <a:ln w="53975">
            <a:solidFill>
              <a:srgbClr val="C2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Arial" pitchFamily="34" charset="0"/>
                <a:cs typeface="Arial" pitchFamily="34" charset="0"/>
              </a:rPr>
              <a:t>Supplier Workbook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1447800"/>
            <a:ext cx="821537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31" tIns="45716" rIns="91431" bIns="45716" rtlCol="0" anchor="t" anchorCtr="0">
            <a:normAutofit/>
          </a:bodyPr>
          <a:lstStyle/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Supplier Workbook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being developed with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Verité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free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resource for members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Members will become more self-sustainable in the future</a:t>
            </a: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280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marL="171450" indent="-1714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285722" indent="-285722">
              <a:spcBef>
                <a:spcPct val="0"/>
              </a:spcBef>
              <a:buFontTx/>
              <a:buChar char="-"/>
              <a:defRPr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285722" indent="-285722">
              <a:spcBef>
                <a:spcPct val="0"/>
              </a:spcBef>
              <a:buFontTx/>
              <a:buChar char="-"/>
              <a:defRPr/>
            </a:pPr>
            <a:endParaRPr lang="en-GB" sz="1200" dirty="0">
              <a:latin typeface="Arial" pitchFamily="34" charset="0"/>
              <a:cs typeface="Arial" pitchFamily="34" charset="0"/>
            </a:endParaRPr>
          </a:p>
          <a:p>
            <a:pPr marL="285722" indent="-285722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>
              <a:latin typeface="Arial" pitchFamily="34" charset="0"/>
              <a:ea typeface="+mj-ea"/>
              <a:cs typeface="Arial" pitchFamily="34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12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1143000"/>
            <a:ext cx="6896120" cy="1588"/>
          </a:xfrm>
          <a:prstGeom prst="line">
            <a:avLst/>
          </a:prstGeom>
          <a:ln w="53975">
            <a:solidFill>
              <a:srgbClr val="C2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www.ttoolbox.com/images/workboo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410200"/>
            <a:ext cx="1752600" cy="1202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506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eology.com/world/world-map-clickab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14600"/>
            <a:ext cx="4953000" cy="27527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6200"/>
            <a:ext cx="8415366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latin typeface="Arial" pitchFamily="34" charset="0"/>
                <a:cs typeface="Arial" pitchFamily="34" charset="0"/>
              </a:rPr>
              <a:t>Global events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4267200" y="3276600"/>
            <a:ext cx="228600" cy="228601"/>
          </a:xfrm>
          <a:prstGeom prst="rect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ular Callout 7"/>
          <p:cNvSpPr/>
          <p:nvPr/>
        </p:nvSpPr>
        <p:spPr>
          <a:xfrm>
            <a:off x="4953000" y="1219200"/>
            <a:ext cx="3276600" cy="838200"/>
          </a:xfrm>
          <a:prstGeom prst="wedgeRectCallout">
            <a:avLst>
              <a:gd name="adj1" fmla="val -67138"/>
              <a:gd name="adj2" fmla="val 194466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ct val="0"/>
              </a:spcBef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GB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UK</a:t>
            </a: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Focus Groups across</a:t>
            </a:r>
          </a:p>
          <a:p>
            <a:pPr marL="171450" indent="-171450">
              <a:spcBef>
                <a:spcPct val="0"/>
              </a:spcBef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UK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334000" y="3886200"/>
            <a:ext cx="381000" cy="304800"/>
          </a:xfrm>
          <a:prstGeom prst="rect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638800" y="3505200"/>
            <a:ext cx="533400" cy="381000"/>
          </a:xfrm>
          <a:prstGeom prst="rect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ular Callout 10"/>
          <p:cNvSpPr/>
          <p:nvPr/>
        </p:nvSpPr>
        <p:spPr>
          <a:xfrm>
            <a:off x="6096000" y="4267200"/>
            <a:ext cx="2438400" cy="457200"/>
          </a:xfrm>
          <a:prstGeom prst="wedgeRectCallout">
            <a:avLst>
              <a:gd name="adj1" fmla="val -64212"/>
              <a:gd name="adj2" fmla="val -63567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ct val="0"/>
              </a:spcBef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Events in </a:t>
            </a:r>
            <a:r>
              <a:rPr lang="en-GB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India</a:t>
            </a: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(TBC)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553200" y="3048000"/>
            <a:ext cx="1524000" cy="457200"/>
          </a:xfrm>
          <a:prstGeom prst="wedgeRectCallout">
            <a:avLst>
              <a:gd name="adj1" fmla="val -73572"/>
              <a:gd name="adj2" fmla="val 65201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ct val="0"/>
              </a:spcBef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Focus groups in </a:t>
            </a:r>
            <a:r>
              <a:rPr lang="en-GB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China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495800" y="4572000"/>
            <a:ext cx="533400" cy="304800"/>
          </a:xfrm>
          <a:prstGeom prst="rect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ular Callout 13"/>
          <p:cNvSpPr/>
          <p:nvPr/>
        </p:nvSpPr>
        <p:spPr>
          <a:xfrm>
            <a:off x="5715000" y="5791200"/>
            <a:ext cx="3124200" cy="381000"/>
          </a:xfrm>
          <a:prstGeom prst="wedgeRectCallout">
            <a:avLst>
              <a:gd name="adj1" fmla="val -76574"/>
              <a:gd name="adj2" fmla="val -266306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ct val="0"/>
              </a:spcBef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Events in </a:t>
            </a:r>
            <a:r>
              <a:rPr lang="en-GB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South Africa </a:t>
            </a: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(TBC)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28600" y="4343400"/>
            <a:ext cx="1447800" cy="1219200"/>
          </a:xfrm>
          <a:prstGeom prst="wedgeRectCallout">
            <a:avLst>
              <a:gd name="adj1" fmla="val 165485"/>
              <a:gd name="adj2" fmla="val 5840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focus groups in </a:t>
            </a:r>
            <a:r>
              <a:rPr lang="en-GB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Chile</a:t>
            </a: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Conference in May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429000" y="4724400"/>
            <a:ext cx="152400" cy="609600"/>
          </a:xfrm>
          <a:prstGeom prst="rect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533400" y="1143000"/>
            <a:ext cx="6896120" cy="1588"/>
          </a:xfrm>
          <a:prstGeom prst="line">
            <a:avLst/>
          </a:prstGeom>
          <a:ln w="53975">
            <a:solidFill>
              <a:srgbClr val="C20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7200" y="1371600"/>
            <a:ext cx="2133600" cy="91440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51% of our B members are in these 5 countries</a:t>
            </a:r>
          </a:p>
        </p:txBody>
      </p:sp>
    </p:spTree>
    <p:extLst>
      <p:ext uri="{BB962C8B-B14F-4D97-AF65-F5344CB8AC3E}">
        <p14:creationId xmlns:p14="http://schemas.microsoft.com/office/powerpoint/2010/main" val="28861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dex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Sedex presentation template</Template>
  <TotalTime>219</TotalTime>
  <Words>293</Words>
  <Application>Microsoft Office PowerPoint</Application>
  <PresentationFormat>Presentación en pantalla (4:3)</PresentationFormat>
  <Paragraphs>123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Sedex presentation template</vt:lpstr>
      <vt:lpstr>Alex Thomas Head of Supplier Member Engagement </vt:lpstr>
      <vt:lpstr>Presentación de PowerPoint</vt:lpstr>
      <vt:lpstr>Presentación de PowerPoint</vt:lpstr>
      <vt:lpstr>Presentación de PowerPoint</vt:lpstr>
      <vt:lpstr>Suppliers are key</vt:lpstr>
      <vt:lpstr>Challenges of suppliers</vt:lpstr>
      <vt:lpstr>We’ve listened to your feedback</vt:lpstr>
      <vt:lpstr>Supplier Workbook</vt:lpstr>
      <vt:lpstr>Global events</vt:lpstr>
      <vt:lpstr>Pilot Advocates Program</vt:lpstr>
      <vt:lpstr>Into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Sedex Supplier Ethical Data Exchange</dc:title>
  <dc:creator>Carmel Giblin</dc:creator>
  <cp:lastModifiedBy>Jose manuel melero</cp:lastModifiedBy>
  <cp:revision>25</cp:revision>
  <dcterms:created xsi:type="dcterms:W3CDTF">2012-03-06T13:53:20Z</dcterms:created>
  <dcterms:modified xsi:type="dcterms:W3CDTF">2012-05-14T23:13:54Z</dcterms:modified>
</cp:coreProperties>
</file>