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9" r:id="rId2"/>
    <p:sldId id="280" r:id="rId3"/>
    <p:sldId id="279" r:id="rId4"/>
    <p:sldId id="281" r:id="rId5"/>
    <p:sldId id="284" r:id="rId6"/>
    <p:sldId id="278" r:id="rId7"/>
    <p:sldId id="274" r:id="rId8"/>
    <p:sldId id="263" r:id="rId9"/>
    <p:sldId id="264" r:id="rId10"/>
    <p:sldId id="282" r:id="rId11"/>
    <p:sldId id="272" r:id="rId12"/>
    <p:sldId id="283" r:id="rId13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85151-7649-4CF4-97C9-4D3494F3CD86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AA3C6-07C0-4117-A488-35D8DC10147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8239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74FD30-0F7D-4421-9793-0DC69D761FDE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DAFC77F-B72B-4088-B2E0-8B24C97A5F6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0083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Falta</a:t>
            </a:r>
            <a:r>
              <a:rPr lang="es-CL" baseline="0" dirty="0" smtClean="0"/>
              <a:t> Titulo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C77F-B72B-4088-B2E0-8B24C97A5F61}" type="slidenum">
              <a:rPr lang="es-CL" smtClean="0"/>
              <a:pPr/>
              <a:t>1</a:t>
            </a:fld>
            <a:endParaRPr 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Falta imagen</a:t>
            </a:r>
            <a:r>
              <a:rPr lang="es-CL" baseline="0" dirty="0" smtClean="0"/>
              <a:t> y animación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C77F-B72B-4088-B2E0-8B24C97A5F61}" type="slidenum">
              <a:rPr lang="es-CL" smtClean="0"/>
              <a:pPr/>
              <a:t>2</a:t>
            </a:fld>
            <a:endParaRPr 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Imagen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C77F-B72B-4088-B2E0-8B24C97A5F61}" type="slidenum">
              <a:rPr lang="es-CL" smtClean="0"/>
              <a:pPr/>
              <a:t>3</a:t>
            </a:fld>
            <a:endParaRPr 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err="1" smtClean="0"/>
              <a:t>imagenes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C77F-B72B-4088-B2E0-8B24C97A5F61}" type="slidenum">
              <a:rPr lang="es-CL" smtClean="0"/>
              <a:pPr/>
              <a:t>5</a:t>
            </a:fld>
            <a:endParaRPr lang="es-C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err="1" smtClean="0"/>
              <a:t>imagenes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C77F-B72B-4088-B2E0-8B24C97A5F61}" type="slidenum">
              <a:rPr lang="es-CL" smtClean="0"/>
              <a:pPr/>
              <a:t>6</a:t>
            </a:fld>
            <a:endParaRPr lang="es-C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Imágenes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C77F-B72B-4088-B2E0-8B24C97A5F61}" type="slidenum">
              <a:rPr lang="es-CL" smtClean="0"/>
              <a:pPr/>
              <a:t>7</a:t>
            </a:fld>
            <a:endParaRPr lang="es-C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Con</a:t>
            </a:r>
            <a:r>
              <a:rPr lang="es-CL" baseline="0" dirty="0" smtClean="0"/>
              <a:t> que lo asocio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C77F-B72B-4088-B2E0-8B24C97A5F61}" type="slidenum">
              <a:rPr lang="es-CL" smtClean="0"/>
              <a:pPr/>
              <a:t>9</a:t>
            </a:fld>
            <a:endParaRPr lang="es-C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 err="1" smtClean="0"/>
              <a:t>Imagenes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C77F-B72B-4088-B2E0-8B24C97A5F61}" type="slidenum">
              <a:rPr lang="es-CL" smtClean="0"/>
              <a:pPr/>
              <a:t>11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3B301-9282-4F5B-A7DD-D0C4E7575C0C}" type="datetimeFigureOut">
              <a:rPr lang="es-CL" smtClean="0"/>
              <a:pPr/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E5A17-AC49-4640-A361-EDD1F049001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 t="30041" b="6931"/>
          <a:stretch>
            <a:fillRect/>
          </a:stretch>
        </p:blipFill>
        <p:spPr bwMode="auto">
          <a:xfrm>
            <a:off x="0" y="1412776"/>
            <a:ext cx="9144000" cy="4320480"/>
          </a:xfrm>
          <a:prstGeom prst="rect">
            <a:avLst/>
          </a:prstGeom>
          <a:noFill/>
        </p:spPr>
      </p:pic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3059832" y="2636912"/>
            <a:ext cx="3312368" cy="864096"/>
          </a:xfrm>
        </p:spPr>
        <p:txBody>
          <a:bodyPr>
            <a:noAutofit/>
          </a:bodyPr>
          <a:lstStyle/>
          <a:p>
            <a:r>
              <a:rPr lang="es-CL" sz="4000" dirty="0" smtClean="0"/>
              <a:t>COMERCIO ÉTICO</a:t>
            </a:r>
            <a:endParaRPr lang="es-CL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611560" y="404664"/>
            <a:ext cx="8028384" cy="792088"/>
            <a:chOff x="1339247" y="409685"/>
            <a:chExt cx="3675877" cy="526418"/>
          </a:xfrm>
        </p:grpSpPr>
        <p:sp>
          <p:nvSpPr>
            <p:cNvPr id="5" name="7 Rectángulo redondeado"/>
            <p:cNvSpPr/>
            <p:nvPr/>
          </p:nvSpPr>
          <p:spPr>
            <a:xfrm>
              <a:off x="1339247" y="409685"/>
              <a:ext cx="3675877" cy="526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5 Rectángulo"/>
            <p:cNvSpPr/>
            <p:nvPr/>
          </p:nvSpPr>
          <p:spPr>
            <a:xfrm>
              <a:off x="1364945" y="435383"/>
              <a:ext cx="3624481" cy="475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Medio Ambiente</a:t>
              </a:r>
              <a:endParaRPr lang="es-CL" sz="2800" b="1" kern="1200" dirty="0"/>
            </a:p>
          </p:txBody>
        </p:sp>
      </p:grpSp>
      <p:sp>
        <p:nvSpPr>
          <p:cNvPr id="10" name="9 Rectángulo redondeado"/>
          <p:cNvSpPr/>
          <p:nvPr/>
        </p:nvSpPr>
        <p:spPr>
          <a:xfrm>
            <a:off x="971600" y="1556792"/>
            <a:ext cx="7344816" cy="936104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sz="2700" dirty="0" smtClean="0">
                <a:solidFill>
                  <a:schemeClr val="tx1"/>
                </a:solidFill>
              </a:rPr>
              <a:t>Cumplimiento legislación ambiental vigente</a:t>
            </a:r>
            <a:endParaRPr lang="es-CL" sz="2700" dirty="0">
              <a:solidFill>
                <a:schemeClr val="tx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971600" y="2708920"/>
            <a:ext cx="7344816" cy="936104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sz="2700" dirty="0" smtClean="0">
                <a:solidFill>
                  <a:schemeClr val="tx1"/>
                </a:solidFill>
              </a:rPr>
              <a:t>Política Ambiental, que cubra sus impactos ambientales</a:t>
            </a:r>
            <a:endParaRPr lang="es-CL" sz="2700" dirty="0">
              <a:solidFill>
                <a:schemeClr val="tx1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971600" y="3861048"/>
            <a:ext cx="7353250" cy="1053852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sz="2700" dirty="0" smtClean="0">
                <a:solidFill>
                  <a:schemeClr val="tx1"/>
                </a:solidFill>
              </a:rPr>
              <a:t>Considerar las normas ambientales de sus clientes finales y requisitos</a:t>
            </a:r>
            <a:r>
              <a:rPr lang="es-CL" sz="2700" dirty="0" smtClean="0"/>
              <a:t> </a:t>
            </a:r>
            <a:r>
              <a:rPr lang="es-CL" sz="2700" dirty="0" smtClean="0">
                <a:solidFill>
                  <a:schemeClr val="tx1"/>
                </a:solidFill>
              </a:rPr>
              <a:t>del</a:t>
            </a:r>
            <a:r>
              <a:rPr lang="es-CL" sz="2700" b="1" dirty="0" smtClean="0">
                <a:solidFill>
                  <a:schemeClr val="tx1"/>
                </a:solidFill>
              </a:rPr>
              <a:t> </a:t>
            </a:r>
            <a:r>
              <a:rPr lang="es-CL" sz="2700" dirty="0" smtClean="0">
                <a:solidFill>
                  <a:schemeClr val="tx1"/>
                </a:solidFill>
              </a:rPr>
              <a:t>Código</a:t>
            </a:r>
            <a:endParaRPr lang="es-CL" sz="2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13 Grupo"/>
          <p:cNvGrpSpPr/>
          <p:nvPr/>
        </p:nvGrpSpPr>
        <p:grpSpPr>
          <a:xfrm>
            <a:off x="611560" y="404664"/>
            <a:ext cx="7992888" cy="1224136"/>
            <a:chOff x="1339247" y="409685"/>
            <a:chExt cx="3675877" cy="526418"/>
          </a:xfrm>
        </p:grpSpPr>
        <p:sp>
          <p:nvSpPr>
            <p:cNvPr id="15" name="7 Rectángulo redondeado"/>
            <p:cNvSpPr/>
            <p:nvPr/>
          </p:nvSpPr>
          <p:spPr>
            <a:xfrm>
              <a:off x="1339247" y="409685"/>
              <a:ext cx="3675877" cy="526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15 Rectángulo"/>
            <p:cNvSpPr/>
            <p:nvPr/>
          </p:nvSpPr>
          <p:spPr>
            <a:xfrm>
              <a:off x="1364945" y="435383"/>
              <a:ext cx="3624481" cy="475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ASPECTOS CLAVES</a:t>
              </a:r>
            </a:p>
          </p:txBody>
        </p:sp>
      </p:grpSp>
      <p:sp>
        <p:nvSpPr>
          <p:cNvPr id="17" name="16 Rectángulo redondeado"/>
          <p:cNvSpPr/>
          <p:nvPr/>
        </p:nvSpPr>
        <p:spPr>
          <a:xfrm>
            <a:off x="2195736" y="2060848"/>
            <a:ext cx="5040560" cy="79208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600" dirty="0" smtClean="0">
                <a:solidFill>
                  <a:schemeClr val="tx1"/>
                </a:solidFill>
              </a:rPr>
              <a:t>TRANSPARENCIA</a:t>
            </a:r>
            <a:endParaRPr lang="es-CL" sz="2600" dirty="0">
              <a:solidFill>
                <a:schemeClr val="tx1"/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2195736" y="3140968"/>
            <a:ext cx="5040560" cy="864096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600" dirty="0" smtClean="0">
                <a:solidFill>
                  <a:schemeClr val="tx1"/>
                </a:solidFill>
              </a:rPr>
              <a:t>Visión de largo plazo</a:t>
            </a:r>
            <a:endParaRPr lang="es-CL" sz="2600" dirty="0">
              <a:solidFill>
                <a:schemeClr val="tx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2195736" y="4365104"/>
            <a:ext cx="5040560" cy="79208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600" dirty="0" smtClean="0">
                <a:solidFill>
                  <a:schemeClr val="tx1"/>
                </a:solidFill>
              </a:rPr>
              <a:t>Proactividad</a:t>
            </a:r>
            <a:endParaRPr lang="es-CL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335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 t="30041" b="6931"/>
          <a:stretch>
            <a:fillRect/>
          </a:stretch>
        </p:blipFill>
        <p:spPr bwMode="auto">
          <a:xfrm>
            <a:off x="0" y="1412776"/>
            <a:ext cx="9144000" cy="4320480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2620885"/>
          </a:xfrm>
        </p:spPr>
        <p:txBody>
          <a:bodyPr/>
          <a:lstStyle/>
          <a:p>
            <a:pPr algn="ctr">
              <a:buNone/>
            </a:pPr>
            <a:endParaRPr lang="es-CL" dirty="0" smtClean="0"/>
          </a:p>
          <a:p>
            <a:pPr algn="ctr">
              <a:buNone/>
            </a:pPr>
            <a:r>
              <a:rPr lang="es-CL" b="1" dirty="0" smtClean="0"/>
              <a:t>         </a:t>
            </a:r>
          </a:p>
          <a:p>
            <a:pPr algn="ctr">
              <a:buNone/>
            </a:pPr>
            <a:r>
              <a:rPr lang="es-CL" b="1" dirty="0" smtClean="0"/>
              <a:t>                Muchas Gracias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611560" y="404664"/>
            <a:ext cx="8028384" cy="792088"/>
            <a:chOff x="1339247" y="409685"/>
            <a:chExt cx="3675877" cy="526418"/>
          </a:xfrm>
        </p:grpSpPr>
        <p:sp>
          <p:nvSpPr>
            <p:cNvPr id="5" name="7 Rectángulo redondeado"/>
            <p:cNvSpPr/>
            <p:nvPr/>
          </p:nvSpPr>
          <p:spPr>
            <a:xfrm>
              <a:off x="1339247" y="409685"/>
              <a:ext cx="3675877" cy="526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5 Rectángulo"/>
            <p:cNvSpPr/>
            <p:nvPr/>
          </p:nvSpPr>
          <p:spPr>
            <a:xfrm>
              <a:off x="1364945" y="435383"/>
              <a:ext cx="3624481" cy="475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kern="1200" dirty="0" smtClean="0"/>
                <a:t>¿Comercio Ético?</a:t>
              </a:r>
              <a:endParaRPr lang="es-CL" sz="2800" b="1" kern="1200" dirty="0"/>
            </a:p>
          </p:txBody>
        </p:sp>
      </p:grp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539552" y="1556792"/>
            <a:ext cx="8141568" cy="12961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CL" sz="2200" dirty="0" smtClean="0"/>
              <a:t>Significa que los minoristas, las marcas y sus proveedores deben  </a:t>
            </a:r>
          </a:p>
          <a:p>
            <a:pPr algn="just">
              <a:buNone/>
            </a:pPr>
            <a:r>
              <a:rPr lang="es-CL" sz="2200" dirty="0" smtClean="0"/>
              <a:t>asumir la responsabilidad </a:t>
            </a:r>
            <a:r>
              <a:rPr lang="es-CL" sz="2200" b="1" dirty="0" smtClean="0"/>
              <a:t>de mejorar las condiciones laborales de sus </a:t>
            </a:r>
          </a:p>
          <a:p>
            <a:pPr algn="just">
              <a:buNone/>
            </a:pPr>
            <a:r>
              <a:rPr lang="es-CL" sz="2200" b="1" dirty="0" smtClean="0"/>
              <a:t>trabajadores en toda la cadena de suministros.</a:t>
            </a:r>
            <a:r>
              <a:rPr lang="es-CL" sz="2200" dirty="0" smtClean="0"/>
              <a:t> </a:t>
            </a:r>
          </a:p>
          <a:p>
            <a:pPr algn="just">
              <a:buNone/>
            </a:pPr>
            <a:endParaRPr lang="es-CL" sz="2400" dirty="0" smtClean="0"/>
          </a:p>
          <a:p>
            <a:pPr algn="just">
              <a:buNone/>
            </a:pPr>
            <a:endParaRPr lang="es-CL" sz="2400" dirty="0"/>
          </a:p>
        </p:txBody>
      </p:sp>
      <p:sp>
        <p:nvSpPr>
          <p:cNvPr id="8" name="7 Rectángulo"/>
          <p:cNvSpPr/>
          <p:nvPr/>
        </p:nvSpPr>
        <p:spPr>
          <a:xfrm>
            <a:off x="1043608" y="3356992"/>
            <a:ext cx="66967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CL" sz="2200" dirty="0" smtClean="0"/>
              <a:t>Surge en la década de 1990 cuando las campañas y exposición en los medios de comunicación llamaron la atención sobre:</a:t>
            </a:r>
          </a:p>
          <a:p>
            <a:pPr algn="just">
              <a:buNone/>
            </a:pPr>
            <a:endParaRPr lang="es-CL" sz="2200" b="1" dirty="0" smtClean="0"/>
          </a:p>
          <a:p>
            <a:pPr algn="just">
              <a:buNone/>
            </a:pPr>
            <a:r>
              <a:rPr lang="es-CL" sz="2400" b="1" dirty="0" smtClean="0"/>
              <a:t>Las duras condiciones de los trabajadores que producen ropa, zapatos, juguetes, alimentos y otros insumos para las empresas multinacionales.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588224" y="6237312"/>
            <a:ext cx="2088232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1200" dirty="0" smtClean="0">
                <a:solidFill>
                  <a:schemeClr val="tx1"/>
                </a:solidFill>
              </a:rPr>
              <a:t>Fuente, ETI, 2012</a:t>
            </a:r>
            <a:endParaRPr lang="es-CL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611560" y="404664"/>
            <a:ext cx="8028384" cy="792088"/>
            <a:chOff x="1339247" y="409685"/>
            <a:chExt cx="3675877" cy="526418"/>
          </a:xfrm>
        </p:grpSpPr>
        <p:sp>
          <p:nvSpPr>
            <p:cNvPr id="5" name="7 Rectángulo redondeado"/>
            <p:cNvSpPr/>
            <p:nvPr/>
          </p:nvSpPr>
          <p:spPr>
            <a:xfrm>
              <a:off x="1339247" y="409685"/>
              <a:ext cx="3675877" cy="526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5 Rectángulo"/>
            <p:cNvSpPr/>
            <p:nvPr/>
          </p:nvSpPr>
          <p:spPr>
            <a:xfrm>
              <a:off x="1364945" y="435383"/>
              <a:ext cx="3624481" cy="475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Los consumidores, cada vez más empoderados</a:t>
              </a:r>
              <a:endParaRPr lang="es-CL" sz="2800" b="1" kern="1200" dirty="0"/>
            </a:p>
          </p:txBody>
        </p:sp>
      </p:grpSp>
      <p:sp>
        <p:nvSpPr>
          <p:cNvPr id="21" name="20 Marcador de contenido"/>
          <p:cNvSpPr>
            <a:spLocks noGrp="1"/>
          </p:cNvSpPr>
          <p:nvPr>
            <p:ph idx="1"/>
          </p:nvPr>
        </p:nvSpPr>
        <p:spPr>
          <a:xfrm>
            <a:off x="4067944" y="3068960"/>
            <a:ext cx="4608512" cy="30963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CL" sz="2200" dirty="0" smtClean="0"/>
              <a:t>     </a:t>
            </a:r>
            <a:endParaRPr lang="es-CL" sz="1200" dirty="0" smtClean="0"/>
          </a:p>
          <a:p>
            <a:pPr algn="just">
              <a:buNone/>
            </a:pPr>
            <a:r>
              <a:rPr lang="es-CL" sz="2200" b="1" dirty="0" smtClean="0"/>
              <a:t>	Un 79,7% de los consumidores le otorga mucha o cierta importancia al trato que las empresas hacen a sus empleados</a:t>
            </a:r>
            <a:r>
              <a:rPr lang="es-CL" sz="2200" dirty="0" smtClean="0"/>
              <a:t> </a:t>
            </a:r>
            <a:r>
              <a:rPr lang="es-CL" sz="2200" b="1" dirty="0" smtClean="0"/>
              <a:t>dentro de los factores para decidir comprar un producto. (UDP, 2009)</a:t>
            </a:r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>
              <a:buNone/>
            </a:pPr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/>
            <a:endParaRPr lang="es-CL" sz="2000" b="1" dirty="0" smtClean="0"/>
          </a:p>
          <a:p>
            <a:pPr algn="just">
              <a:buNone/>
            </a:pPr>
            <a:endParaRPr lang="es-CL" sz="2000" b="1" dirty="0" smtClean="0"/>
          </a:p>
          <a:p>
            <a:pPr algn="just">
              <a:buNone/>
            </a:pPr>
            <a:endParaRPr lang="es-CL" sz="2000" b="1" dirty="0" smtClean="0"/>
          </a:p>
          <a:p>
            <a:pPr algn="just">
              <a:buNone/>
            </a:pPr>
            <a:endParaRPr lang="es-CL" sz="2400" dirty="0"/>
          </a:p>
        </p:txBody>
      </p:sp>
      <p:sp>
        <p:nvSpPr>
          <p:cNvPr id="24" name="23 Rectángulo"/>
          <p:cNvSpPr/>
          <p:nvPr/>
        </p:nvSpPr>
        <p:spPr>
          <a:xfrm>
            <a:off x="683568" y="1556792"/>
            <a:ext cx="7848872" cy="1656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  <a:buFont typeface="Wingdings" pitchFamily="2" charset="2"/>
              <a:buChar char="ü"/>
            </a:pPr>
            <a:r>
              <a:rPr lang="es-CL" sz="2400" dirty="0" smtClean="0">
                <a:solidFill>
                  <a:schemeClr val="tx1"/>
                </a:solidFill>
              </a:rPr>
              <a:t>  Consumidores más informados, a través de Redes Sociales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ü"/>
            </a:pPr>
            <a:r>
              <a:rPr lang="es-CL" sz="2400" dirty="0" smtClean="0">
                <a:solidFill>
                  <a:schemeClr val="tx1"/>
                </a:solidFill>
              </a:rPr>
              <a:t>  Dispuesto a castigar a las empresas</a:t>
            </a:r>
          </a:p>
          <a:p>
            <a:pPr algn="just">
              <a:buFont typeface="Arial" pitchFamily="34" charset="0"/>
              <a:buChar char="•"/>
            </a:pPr>
            <a:endParaRPr lang="es-CL" sz="2200" dirty="0" smtClean="0">
              <a:solidFill>
                <a:schemeClr val="tx1"/>
              </a:solidFill>
            </a:endParaRPr>
          </a:p>
        </p:txBody>
      </p:sp>
      <p:pic>
        <p:nvPicPr>
          <p:cNvPr id="13322" name="Picture 10" descr="http://www.chw.net/up/2010/05/foxc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429000"/>
            <a:ext cx="3569597" cy="2370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ndrea\AppData\Local\Temp\Rar$DI08.027\Boico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48680"/>
            <a:ext cx="3821963" cy="2520280"/>
          </a:xfrm>
          <a:prstGeom prst="rect">
            <a:avLst/>
          </a:prstGeom>
          <a:noFill/>
        </p:spPr>
      </p:pic>
      <p:pic>
        <p:nvPicPr>
          <p:cNvPr id="5" name="Picture 4" descr="C:\Users\Andrea\AppData\Local\Temp\Rar$DI10.786\Sweatshop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429000"/>
            <a:ext cx="3744416" cy="2804698"/>
          </a:xfrm>
          <a:prstGeom prst="rect">
            <a:avLst/>
          </a:prstGeom>
          <a:noFill/>
        </p:spPr>
      </p:pic>
      <p:pic>
        <p:nvPicPr>
          <p:cNvPr id="6" name="Picture 5" descr="C:\Users\Andrea\AppData\Local\Temp\Rar$DI19.906\Nike seatshop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4077072"/>
            <a:ext cx="3755314" cy="2304256"/>
          </a:xfrm>
          <a:prstGeom prst="rect">
            <a:avLst/>
          </a:prstGeom>
          <a:noFill/>
        </p:spPr>
      </p:pic>
      <p:pic>
        <p:nvPicPr>
          <p:cNvPr id="12290" name="Picture 2" descr="http://www.jornada.unam.mx/2006/11/15/fotos/portad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548680"/>
            <a:ext cx="4454848" cy="29847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611560" y="404664"/>
            <a:ext cx="8028384" cy="792088"/>
            <a:chOff x="1339247" y="409685"/>
            <a:chExt cx="3675877" cy="526418"/>
          </a:xfrm>
        </p:grpSpPr>
        <p:sp>
          <p:nvSpPr>
            <p:cNvPr id="6" name="7 Rectángulo redondeado"/>
            <p:cNvSpPr/>
            <p:nvPr/>
          </p:nvSpPr>
          <p:spPr>
            <a:xfrm>
              <a:off x="1339247" y="409685"/>
              <a:ext cx="3675877" cy="526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1364945" y="435383"/>
              <a:ext cx="3624481" cy="475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¿Qué se ésta haciendo?</a:t>
              </a:r>
              <a:endParaRPr lang="es-CL" sz="2800" b="1" kern="1200" dirty="0"/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1547665" y="1700808"/>
            <a:ext cx="6336703" cy="647595"/>
            <a:chOff x="0" y="61696"/>
            <a:chExt cx="6336703" cy="647595"/>
          </a:xfrm>
        </p:grpSpPr>
        <p:sp>
          <p:nvSpPr>
            <p:cNvPr id="12" name="11 Rectángulo redondeado"/>
            <p:cNvSpPr/>
            <p:nvPr/>
          </p:nvSpPr>
          <p:spPr>
            <a:xfrm>
              <a:off x="0" y="61696"/>
              <a:ext cx="633670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12 Rectángulo"/>
            <p:cNvSpPr/>
            <p:nvPr/>
          </p:nvSpPr>
          <p:spPr>
            <a:xfrm>
              <a:off x="31613" y="93309"/>
              <a:ext cx="627347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Definición de principios</a:t>
              </a:r>
              <a:endParaRPr lang="es-CL" sz="2700" kern="1200" dirty="0"/>
            </a:p>
          </p:txBody>
        </p:sp>
      </p:grpSp>
      <p:grpSp>
        <p:nvGrpSpPr>
          <p:cNvPr id="15" name="14 Grupo"/>
          <p:cNvGrpSpPr/>
          <p:nvPr/>
        </p:nvGrpSpPr>
        <p:grpSpPr>
          <a:xfrm>
            <a:off x="1547664" y="3356992"/>
            <a:ext cx="6336703" cy="712355"/>
            <a:chOff x="0" y="61696"/>
            <a:chExt cx="6336703" cy="647595"/>
          </a:xfrm>
        </p:grpSpPr>
        <p:sp>
          <p:nvSpPr>
            <p:cNvPr id="16" name="15 Rectángulo redondeado"/>
            <p:cNvSpPr/>
            <p:nvPr/>
          </p:nvSpPr>
          <p:spPr>
            <a:xfrm>
              <a:off x="0" y="61696"/>
              <a:ext cx="633670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16 Rectángulo"/>
            <p:cNvSpPr/>
            <p:nvPr/>
          </p:nvSpPr>
          <p:spPr>
            <a:xfrm>
              <a:off x="31613" y="93309"/>
              <a:ext cx="627347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700" dirty="0" smtClean="0"/>
                <a:t>Sistemas de autoevaluación (SEDEX)</a:t>
              </a:r>
              <a:endParaRPr lang="es-CL" sz="2700" kern="1200" dirty="0"/>
            </a:p>
          </p:txBody>
        </p:sp>
      </p:grpSp>
      <p:grpSp>
        <p:nvGrpSpPr>
          <p:cNvPr id="18" name="17 Grupo"/>
          <p:cNvGrpSpPr/>
          <p:nvPr/>
        </p:nvGrpSpPr>
        <p:grpSpPr>
          <a:xfrm>
            <a:off x="1547664" y="5085661"/>
            <a:ext cx="6336703" cy="647595"/>
            <a:chOff x="0" y="61696"/>
            <a:chExt cx="6336703" cy="647595"/>
          </a:xfrm>
        </p:grpSpPr>
        <p:sp>
          <p:nvSpPr>
            <p:cNvPr id="19" name="18 Rectángulo redondeado"/>
            <p:cNvSpPr/>
            <p:nvPr/>
          </p:nvSpPr>
          <p:spPr>
            <a:xfrm>
              <a:off x="0" y="61696"/>
              <a:ext cx="633670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19 Rectángulo"/>
            <p:cNvSpPr/>
            <p:nvPr/>
          </p:nvSpPr>
          <p:spPr>
            <a:xfrm>
              <a:off x="31613" y="93309"/>
              <a:ext cx="627347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700" dirty="0" smtClean="0"/>
                <a:t>Auditorías (SMETA, GSCP)</a:t>
              </a:r>
              <a:endParaRPr lang="es-CL" sz="2700" kern="1200" dirty="0"/>
            </a:p>
          </p:txBody>
        </p:sp>
      </p:grpSp>
      <p:sp>
        <p:nvSpPr>
          <p:cNvPr id="4" name="3 Flecha abajo"/>
          <p:cNvSpPr/>
          <p:nvPr/>
        </p:nvSpPr>
        <p:spPr>
          <a:xfrm>
            <a:off x="4139952" y="2636912"/>
            <a:ext cx="485800" cy="50405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21 Flecha abajo"/>
          <p:cNvSpPr/>
          <p:nvPr/>
        </p:nvSpPr>
        <p:spPr>
          <a:xfrm>
            <a:off x="4139952" y="4293096"/>
            <a:ext cx="485800" cy="50405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5184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412777"/>
            <a:ext cx="8280920" cy="4713390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ü"/>
            </a:pPr>
            <a:r>
              <a:rPr lang="es-CL" sz="2200" b="1" dirty="0" smtClean="0"/>
              <a:t>Desarrollo de Principios ETI (Ethical Trading Initiative)</a:t>
            </a:r>
          </a:p>
          <a:p>
            <a:pPr marL="514350" indent="-514350">
              <a:buNone/>
            </a:pPr>
            <a:r>
              <a:rPr lang="es-CL" sz="2200" dirty="0" smtClean="0"/>
              <a:t>                                                    </a:t>
            </a:r>
          </a:p>
          <a:p>
            <a:pPr marL="514350" indent="-514350">
              <a:buNone/>
            </a:pPr>
            <a:endParaRPr lang="es-CL" sz="2200" dirty="0" smtClean="0"/>
          </a:p>
          <a:p>
            <a:pPr marL="514350" indent="-514350">
              <a:buNone/>
            </a:pPr>
            <a:endParaRPr lang="es-CL" sz="2200" dirty="0" smtClean="0"/>
          </a:p>
          <a:p>
            <a:pPr marL="514350" indent="-514350">
              <a:buNone/>
            </a:pPr>
            <a:endParaRPr lang="es-CL" sz="2200" dirty="0" smtClean="0"/>
          </a:p>
          <a:p>
            <a:pPr marL="514350" indent="-514350">
              <a:buFont typeface="Wingdings" pitchFamily="2" charset="2"/>
              <a:buChar char="ü"/>
            </a:pPr>
            <a:r>
              <a:rPr lang="es-CL" sz="2200" b="1" dirty="0" smtClean="0"/>
              <a:t>Código GSCP (The Global Social Compliance Programme)</a:t>
            </a:r>
          </a:p>
          <a:p>
            <a:pPr marL="514350" indent="-514350">
              <a:buNone/>
            </a:pPr>
            <a:endParaRPr lang="es-CL" sz="2200" dirty="0" smtClean="0"/>
          </a:p>
          <a:p>
            <a:pPr marL="514350" indent="-514350">
              <a:buNone/>
            </a:pPr>
            <a:endParaRPr lang="es-CL" sz="2200" dirty="0" smtClean="0"/>
          </a:p>
          <a:p>
            <a:pPr marL="514350" indent="-514350">
              <a:buNone/>
            </a:pPr>
            <a:endParaRPr lang="es-CL" sz="2200" dirty="0" smtClean="0"/>
          </a:p>
          <a:p>
            <a:pPr marL="514350" indent="-514350">
              <a:buFont typeface="Wingdings" pitchFamily="2" charset="2"/>
              <a:buChar char="ü"/>
            </a:pPr>
            <a:r>
              <a:rPr lang="es-CL" sz="2200" b="1" dirty="0" smtClean="0"/>
              <a:t>Desarrollado de Códigos por parte de las Empresas</a:t>
            </a:r>
            <a:endParaRPr lang="es-CL" sz="2200" b="1" dirty="0"/>
          </a:p>
        </p:txBody>
      </p:sp>
      <p:grpSp>
        <p:nvGrpSpPr>
          <p:cNvPr id="5" name="4 Grupo"/>
          <p:cNvGrpSpPr/>
          <p:nvPr/>
        </p:nvGrpSpPr>
        <p:grpSpPr>
          <a:xfrm>
            <a:off x="611560" y="404664"/>
            <a:ext cx="8028384" cy="792088"/>
            <a:chOff x="1339247" y="409685"/>
            <a:chExt cx="3675877" cy="526418"/>
          </a:xfrm>
        </p:grpSpPr>
        <p:sp>
          <p:nvSpPr>
            <p:cNvPr id="6" name="7 Rectángulo redondeado"/>
            <p:cNvSpPr/>
            <p:nvPr/>
          </p:nvSpPr>
          <p:spPr>
            <a:xfrm>
              <a:off x="1339247" y="409685"/>
              <a:ext cx="3675877" cy="526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1364945" y="435383"/>
              <a:ext cx="3624481" cy="475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Definición de p</a:t>
              </a:r>
              <a:r>
                <a:rPr lang="es-CL" sz="2800" b="1" dirty="0" smtClean="0"/>
                <a:t>rincipios</a:t>
              </a:r>
              <a:endParaRPr lang="es-CL" sz="2800" b="1" kern="1200" dirty="0"/>
            </a:p>
          </p:txBody>
        </p:sp>
      </p:grpSp>
      <p:pic>
        <p:nvPicPr>
          <p:cNvPr id="12290" name="Picture 2" descr="http://www.ethicaltrade.org/sites/default/files/eti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844824"/>
            <a:ext cx="3960440" cy="828930"/>
          </a:xfrm>
          <a:prstGeom prst="rect">
            <a:avLst/>
          </a:prstGeom>
          <a:noFill/>
        </p:spPr>
      </p:pic>
      <p:pic>
        <p:nvPicPr>
          <p:cNvPr id="12292" name="Picture 4" descr="http://losquiltros.files.wordpress.com/2011/07/nestle-chil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5589240"/>
            <a:ext cx="1224136" cy="950105"/>
          </a:xfrm>
          <a:prstGeom prst="rect">
            <a:avLst/>
          </a:prstGeom>
          <a:noFill/>
        </p:spPr>
      </p:pic>
      <p:pic>
        <p:nvPicPr>
          <p:cNvPr id="12294" name="Picture 6" descr="http://3.bp.blogspot.com/-ORf2DmuY15E/TyH4dS7mJRI/AAAAAAAAAZk/EiPqmeSDNgc/s1600/unilever-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5589240"/>
            <a:ext cx="966052" cy="1008112"/>
          </a:xfrm>
          <a:prstGeom prst="rect">
            <a:avLst/>
          </a:prstGeom>
          <a:noFill/>
        </p:spPr>
      </p:pic>
      <p:pic>
        <p:nvPicPr>
          <p:cNvPr id="12296" name="Picture 8" descr="http://espectadornegocios.com/media/xcore/7952_1331610373_logo_pepsic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5805264"/>
            <a:ext cx="2160240" cy="532023"/>
          </a:xfrm>
          <a:prstGeom prst="rect">
            <a:avLst/>
          </a:prstGeom>
          <a:noFill/>
        </p:spPr>
      </p:pic>
      <p:pic>
        <p:nvPicPr>
          <p:cNvPr id="10242" name="Picture 2" descr="http://admin.csrwire.com/system/vcr_thumbnails/761/normal/Picture_1.png"/>
          <p:cNvPicPr>
            <a:picLocks noChangeAspect="1" noChangeArrowheads="1"/>
          </p:cNvPicPr>
          <p:nvPr/>
        </p:nvPicPr>
        <p:blipFill>
          <a:blip r:embed="rId7" cstate="print"/>
          <a:srcRect l="8000" t="11450" b="8400"/>
          <a:stretch>
            <a:fillRect/>
          </a:stretch>
        </p:blipFill>
        <p:spPr bwMode="auto">
          <a:xfrm>
            <a:off x="1115616" y="3789040"/>
            <a:ext cx="1656184" cy="100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611560" y="404664"/>
            <a:ext cx="7992888" cy="1224136"/>
            <a:chOff x="1339247" y="409685"/>
            <a:chExt cx="3675877" cy="526418"/>
          </a:xfrm>
        </p:grpSpPr>
        <p:sp>
          <p:nvSpPr>
            <p:cNvPr id="6" name="7 Rectángulo redondeado"/>
            <p:cNvSpPr/>
            <p:nvPr/>
          </p:nvSpPr>
          <p:spPr>
            <a:xfrm>
              <a:off x="1339247" y="409685"/>
              <a:ext cx="3675877" cy="526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1364945" y="435383"/>
              <a:ext cx="3624481" cy="475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Laboral</a:t>
              </a: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Código ETI - GSCP</a:t>
              </a:r>
              <a:endParaRPr lang="es-CL" sz="2800" b="1" kern="1200" dirty="0"/>
            </a:p>
          </p:txBody>
        </p:sp>
      </p:grpSp>
      <p:grpSp>
        <p:nvGrpSpPr>
          <p:cNvPr id="19" name="18 Grupo"/>
          <p:cNvGrpSpPr/>
          <p:nvPr/>
        </p:nvGrpSpPr>
        <p:grpSpPr>
          <a:xfrm>
            <a:off x="1115616" y="1916832"/>
            <a:ext cx="6840760" cy="647595"/>
            <a:chOff x="0" y="177596"/>
            <a:chExt cx="6840760" cy="647595"/>
          </a:xfrm>
        </p:grpSpPr>
        <p:sp>
          <p:nvSpPr>
            <p:cNvPr id="20" name="19 Rectángulo redondeado"/>
            <p:cNvSpPr/>
            <p:nvPr/>
          </p:nvSpPr>
          <p:spPr>
            <a:xfrm>
              <a:off x="0" y="177596"/>
              <a:ext cx="6840760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20 Rectángulo"/>
            <p:cNvSpPr/>
            <p:nvPr/>
          </p:nvSpPr>
          <p:spPr>
            <a:xfrm>
              <a:off x="31613" y="209209"/>
              <a:ext cx="6777534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just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 Libertad elección de empleo</a:t>
              </a:r>
              <a:endParaRPr lang="es-CL" sz="2700" kern="1200" dirty="0"/>
            </a:p>
          </p:txBody>
        </p:sp>
      </p:grpSp>
      <p:grpSp>
        <p:nvGrpSpPr>
          <p:cNvPr id="31" name="30 Grupo"/>
          <p:cNvGrpSpPr/>
          <p:nvPr/>
        </p:nvGrpSpPr>
        <p:grpSpPr>
          <a:xfrm>
            <a:off x="1115616" y="2708920"/>
            <a:ext cx="6840760" cy="647595"/>
            <a:chOff x="0" y="921151"/>
            <a:chExt cx="6840760" cy="647595"/>
          </a:xfrm>
        </p:grpSpPr>
        <p:sp>
          <p:nvSpPr>
            <p:cNvPr id="32" name="31 Rectángulo redondeado"/>
            <p:cNvSpPr/>
            <p:nvPr/>
          </p:nvSpPr>
          <p:spPr>
            <a:xfrm>
              <a:off x="0" y="921151"/>
              <a:ext cx="6840760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32 Rectángulo"/>
            <p:cNvSpPr/>
            <p:nvPr/>
          </p:nvSpPr>
          <p:spPr>
            <a:xfrm>
              <a:off x="31613" y="952764"/>
              <a:ext cx="6777534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just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Libertad de asociación y negociación colectiva</a:t>
              </a:r>
              <a:endParaRPr lang="es-CL" sz="2700" kern="1200" dirty="0"/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1115616" y="3501008"/>
            <a:ext cx="6840760" cy="647595"/>
            <a:chOff x="0" y="1628306"/>
            <a:chExt cx="6840760" cy="647595"/>
          </a:xfrm>
        </p:grpSpPr>
        <p:sp>
          <p:nvSpPr>
            <p:cNvPr id="35" name="34 Rectángulo redondeado"/>
            <p:cNvSpPr/>
            <p:nvPr/>
          </p:nvSpPr>
          <p:spPr>
            <a:xfrm>
              <a:off x="0" y="1628306"/>
              <a:ext cx="6840760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35 Rectángulo"/>
            <p:cNvSpPr/>
            <p:nvPr/>
          </p:nvSpPr>
          <p:spPr>
            <a:xfrm>
              <a:off x="31613" y="1659919"/>
              <a:ext cx="6777534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just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dirty="0"/>
                <a:t>M</a:t>
              </a:r>
              <a:r>
                <a:rPr lang="es-CL" sz="2700" kern="1200" dirty="0" smtClean="0"/>
                <a:t>ano </a:t>
              </a:r>
              <a:r>
                <a:rPr lang="es-CL" sz="2700" kern="1200" dirty="0" smtClean="0"/>
                <a:t>de obra infantil</a:t>
              </a:r>
              <a:endParaRPr lang="es-CL" sz="2700" kern="1200" dirty="0"/>
            </a:p>
          </p:txBody>
        </p:sp>
      </p:grpSp>
      <p:grpSp>
        <p:nvGrpSpPr>
          <p:cNvPr id="37" name="36 Grupo"/>
          <p:cNvGrpSpPr/>
          <p:nvPr/>
        </p:nvGrpSpPr>
        <p:grpSpPr>
          <a:xfrm>
            <a:off x="1115616" y="4365104"/>
            <a:ext cx="6840760" cy="647595"/>
            <a:chOff x="0" y="2353661"/>
            <a:chExt cx="6840760" cy="647595"/>
          </a:xfrm>
        </p:grpSpPr>
        <p:sp>
          <p:nvSpPr>
            <p:cNvPr id="38" name="37 Rectángulo redondeado"/>
            <p:cNvSpPr/>
            <p:nvPr/>
          </p:nvSpPr>
          <p:spPr>
            <a:xfrm>
              <a:off x="0" y="2353661"/>
              <a:ext cx="6840760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38 Rectángulo"/>
            <p:cNvSpPr/>
            <p:nvPr/>
          </p:nvSpPr>
          <p:spPr>
            <a:xfrm>
              <a:off x="31613" y="2385274"/>
              <a:ext cx="6777534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just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Salario digno</a:t>
              </a:r>
              <a:endParaRPr lang="es-CL" sz="2700" kern="1200" dirty="0"/>
            </a:p>
          </p:txBody>
        </p:sp>
      </p:grpSp>
      <p:grpSp>
        <p:nvGrpSpPr>
          <p:cNvPr id="40" name="39 Grupo"/>
          <p:cNvGrpSpPr/>
          <p:nvPr/>
        </p:nvGrpSpPr>
        <p:grpSpPr>
          <a:xfrm>
            <a:off x="1115616" y="5157192"/>
            <a:ext cx="6840760" cy="647595"/>
            <a:chOff x="0" y="3096344"/>
            <a:chExt cx="6840760" cy="647595"/>
          </a:xfrm>
        </p:grpSpPr>
        <p:sp>
          <p:nvSpPr>
            <p:cNvPr id="41" name="40 Rectángulo redondeado"/>
            <p:cNvSpPr/>
            <p:nvPr/>
          </p:nvSpPr>
          <p:spPr>
            <a:xfrm>
              <a:off x="0" y="3096344"/>
              <a:ext cx="6840760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41 Rectángulo"/>
            <p:cNvSpPr/>
            <p:nvPr/>
          </p:nvSpPr>
          <p:spPr>
            <a:xfrm>
              <a:off x="31613" y="3127957"/>
              <a:ext cx="6777534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just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dirty="0"/>
                <a:t>P</a:t>
              </a:r>
              <a:r>
                <a:rPr lang="es-CL" sz="2700" kern="1200" dirty="0" smtClean="0"/>
                <a:t>rácticas </a:t>
              </a:r>
              <a:r>
                <a:rPr lang="es-CL" sz="2700" kern="1200" dirty="0" smtClean="0"/>
                <a:t>de discriminación</a:t>
              </a:r>
              <a:endParaRPr lang="es-CL" sz="2700" kern="1200" dirty="0"/>
            </a:p>
          </p:txBody>
        </p:sp>
      </p:grpSp>
      <p:grpSp>
        <p:nvGrpSpPr>
          <p:cNvPr id="22" name="21 Grupo"/>
          <p:cNvGrpSpPr/>
          <p:nvPr/>
        </p:nvGrpSpPr>
        <p:grpSpPr>
          <a:xfrm>
            <a:off x="1115616" y="5949280"/>
            <a:ext cx="6840760" cy="648072"/>
            <a:chOff x="0" y="2963116"/>
            <a:chExt cx="6336703" cy="647595"/>
          </a:xfrm>
        </p:grpSpPr>
        <p:sp>
          <p:nvSpPr>
            <p:cNvPr id="23" name="22 Rectángulo redondeado"/>
            <p:cNvSpPr/>
            <p:nvPr/>
          </p:nvSpPr>
          <p:spPr>
            <a:xfrm>
              <a:off x="0" y="2963116"/>
              <a:ext cx="633670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23 Rectángulo"/>
            <p:cNvSpPr/>
            <p:nvPr/>
          </p:nvSpPr>
          <p:spPr>
            <a:xfrm>
              <a:off x="31613" y="2994729"/>
              <a:ext cx="627347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dirty="0"/>
                <a:t>T</a:t>
              </a:r>
              <a:r>
                <a:rPr lang="es-CL" sz="2700" kern="1200" dirty="0" smtClean="0"/>
                <a:t>rato </a:t>
              </a:r>
              <a:r>
                <a:rPr lang="es-CL" sz="2700" kern="1200" dirty="0" smtClean="0"/>
                <a:t>inhumano o severo </a:t>
              </a:r>
              <a:endParaRPr lang="es-CL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7301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611560" y="404664"/>
            <a:ext cx="7992888" cy="1224136"/>
            <a:chOff x="1339247" y="409685"/>
            <a:chExt cx="3675877" cy="526418"/>
          </a:xfrm>
        </p:grpSpPr>
        <p:sp>
          <p:nvSpPr>
            <p:cNvPr id="14" name="7 Rectángulo redondeado"/>
            <p:cNvSpPr/>
            <p:nvPr/>
          </p:nvSpPr>
          <p:spPr>
            <a:xfrm>
              <a:off x="1339247" y="409685"/>
              <a:ext cx="3675877" cy="526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14 Rectángulo"/>
            <p:cNvSpPr/>
            <p:nvPr/>
          </p:nvSpPr>
          <p:spPr>
            <a:xfrm>
              <a:off x="1364945" y="435383"/>
              <a:ext cx="3624481" cy="475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Salud y seguridad</a:t>
              </a: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Código ETI - GSCP</a:t>
              </a:r>
              <a:endParaRPr lang="es-CL" sz="2800" b="1" kern="1200" dirty="0"/>
            </a:p>
          </p:txBody>
        </p:sp>
      </p:grpSp>
      <p:grpSp>
        <p:nvGrpSpPr>
          <p:cNvPr id="16" name="15 Grupo"/>
          <p:cNvGrpSpPr/>
          <p:nvPr/>
        </p:nvGrpSpPr>
        <p:grpSpPr>
          <a:xfrm>
            <a:off x="1547664" y="1916832"/>
            <a:ext cx="6336703" cy="647595"/>
            <a:chOff x="0" y="61696"/>
            <a:chExt cx="6336703" cy="647595"/>
          </a:xfrm>
        </p:grpSpPr>
        <p:sp>
          <p:nvSpPr>
            <p:cNvPr id="17" name="16 Rectángulo redondeado"/>
            <p:cNvSpPr/>
            <p:nvPr/>
          </p:nvSpPr>
          <p:spPr>
            <a:xfrm>
              <a:off x="0" y="61696"/>
              <a:ext cx="633670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17 Rectángulo"/>
            <p:cNvSpPr/>
            <p:nvPr/>
          </p:nvSpPr>
          <p:spPr>
            <a:xfrm>
              <a:off x="31613" y="93309"/>
              <a:ext cx="627347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Condiciones de trabajo seguras e higiénicas</a:t>
              </a:r>
              <a:endParaRPr lang="es-CL" sz="2700" kern="1200" dirty="0"/>
            </a:p>
          </p:txBody>
        </p:sp>
      </p:grpSp>
      <p:grpSp>
        <p:nvGrpSpPr>
          <p:cNvPr id="19" name="18 Grupo"/>
          <p:cNvGrpSpPr/>
          <p:nvPr/>
        </p:nvGrpSpPr>
        <p:grpSpPr>
          <a:xfrm>
            <a:off x="1547664" y="2708920"/>
            <a:ext cx="6336703" cy="647595"/>
            <a:chOff x="0" y="787051"/>
            <a:chExt cx="6336703" cy="647595"/>
          </a:xfrm>
        </p:grpSpPr>
        <p:sp>
          <p:nvSpPr>
            <p:cNvPr id="20" name="19 Rectángulo redondeado"/>
            <p:cNvSpPr/>
            <p:nvPr/>
          </p:nvSpPr>
          <p:spPr>
            <a:xfrm>
              <a:off x="0" y="787051"/>
              <a:ext cx="633670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20 Rectángulo"/>
            <p:cNvSpPr/>
            <p:nvPr/>
          </p:nvSpPr>
          <p:spPr>
            <a:xfrm>
              <a:off x="31613" y="818664"/>
              <a:ext cx="627347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Prevenir accidentes y daños para la salud</a:t>
              </a:r>
              <a:endParaRPr lang="es-CL" sz="2700" kern="1200" dirty="0"/>
            </a:p>
          </p:txBody>
        </p:sp>
      </p:grpSp>
      <p:grpSp>
        <p:nvGrpSpPr>
          <p:cNvPr id="22" name="21 Grupo"/>
          <p:cNvGrpSpPr/>
          <p:nvPr/>
        </p:nvGrpSpPr>
        <p:grpSpPr>
          <a:xfrm>
            <a:off x="1547664" y="3573016"/>
            <a:ext cx="6336703" cy="647595"/>
            <a:chOff x="0" y="1538577"/>
            <a:chExt cx="6336703" cy="647595"/>
          </a:xfrm>
        </p:grpSpPr>
        <p:sp>
          <p:nvSpPr>
            <p:cNvPr id="23" name="22 Rectángulo redondeado"/>
            <p:cNvSpPr/>
            <p:nvPr/>
          </p:nvSpPr>
          <p:spPr>
            <a:xfrm>
              <a:off x="0" y="1538577"/>
              <a:ext cx="633670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23 Rectángulo"/>
            <p:cNvSpPr/>
            <p:nvPr/>
          </p:nvSpPr>
          <p:spPr>
            <a:xfrm>
              <a:off x="31613" y="1570190"/>
              <a:ext cx="627347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Entrenamiento de los trabajadores</a:t>
              </a:r>
              <a:endParaRPr lang="es-CL" sz="2700" kern="1200" dirty="0"/>
            </a:p>
          </p:txBody>
        </p:sp>
      </p:grpSp>
      <p:grpSp>
        <p:nvGrpSpPr>
          <p:cNvPr id="25" name="24 Grupo"/>
          <p:cNvGrpSpPr/>
          <p:nvPr/>
        </p:nvGrpSpPr>
        <p:grpSpPr>
          <a:xfrm>
            <a:off x="1547664" y="4365104"/>
            <a:ext cx="6336703" cy="647595"/>
            <a:chOff x="0" y="2237761"/>
            <a:chExt cx="6336703" cy="647595"/>
          </a:xfrm>
        </p:grpSpPr>
        <p:sp>
          <p:nvSpPr>
            <p:cNvPr id="26" name="25 Rectángulo redondeado"/>
            <p:cNvSpPr/>
            <p:nvPr/>
          </p:nvSpPr>
          <p:spPr>
            <a:xfrm>
              <a:off x="0" y="2237761"/>
              <a:ext cx="633670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26 Rectángulo"/>
            <p:cNvSpPr/>
            <p:nvPr/>
          </p:nvSpPr>
          <p:spPr>
            <a:xfrm>
              <a:off x="31613" y="2269374"/>
              <a:ext cx="627347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Horas de trabajo no excesivas</a:t>
              </a:r>
              <a:endParaRPr lang="es-CL" sz="27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10 Grupo"/>
          <p:cNvGrpSpPr/>
          <p:nvPr/>
        </p:nvGrpSpPr>
        <p:grpSpPr>
          <a:xfrm>
            <a:off x="611560" y="404664"/>
            <a:ext cx="7992888" cy="1224136"/>
            <a:chOff x="1339247" y="409685"/>
            <a:chExt cx="3675877" cy="526418"/>
          </a:xfrm>
        </p:grpSpPr>
        <p:sp>
          <p:nvSpPr>
            <p:cNvPr id="12" name="7 Rectángulo redondeado"/>
            <p:cNvSpPr/>
            <p:nvPr/>
          </p:nvSpPr>
          <p:spPr>
            <a:xfrm>
              <a:off x="1339247" y="409685"/>
              <a:ext cx="3675877" cy="526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12 Rectángulo"/>
            <p:cNvSpPr/>
            <p:nvPr/>
          </p:nvSpPr>
          <p:spPr>
            <a:xfrm>
              <a:off x="1364945" y="435383"/>
              <a:ext cx="3624481" cy="4750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800" b="1" dirty="0" smtClean="0"/>
                <a:t>Integridad</a:t>
              </a:r>
              <a:endParaRPr lang="es-CL" sz="2800" b="1" dirty="0" smtClean="0"/>
            </a:p>
          </p:txBody>
        </p:sp>
      </p:grpSp>
      <p:pic>
        <p:nvPicPr>
          <p:cNvPr id="5126" name="Picture 6" descr="http://3.bp.blogspot.com/-ANs3hwUF4y8/T4hxPzopa6I/AAAAAAAALHY/5GX3Ugqmblc/s400/corrupcion-copia-1.jpg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/>
          <a:stretch>
            <a:fillRect/>
          </a:stretch>
        </p:blipFill>
        <p:spPr bwMode="auto">
          <a:xfrm>
            <a:off x="5004048" y="4509120"/>
            <a:ext cx="2736304" cy="1990039"/>
          </a:xfrm>
          <a:prstGeom prst="ellipse">
            <a:avLst/>
          </a:prstGeom>
          <a:noFill/>
        </p:spPr>
      </p:pic>
      <p:pic>
        <p:nvPicPr>
          <p:cNvPr id="5128" name="Picture 8" descr="http://4.bp.blogspot.com/-54R3RKGBQKE/T3sn1VAyNiI/AAAAAAAABtA/Qfc_MHzNTH8/s1600/regalo-clientes.jpg"/>
          <p:cNvPicPr>
            <a:picLocks noChangeAspect="1" noChangeArrowheads="1"/>
          </p:cNvPicPr>
          <p:nvPr/>
        </p:nvPicPr>
        <p:blipFill>
          <a:blip r:embed="rId4" cstate="print"/>
          <a:srcRect l="20339"/>
          <a:stretch>
            <a:fillRect/>
          </a:stretch>
        </p:blipFill>
        <p:spPr bwMode="auto">
          <a:xfrm>
            <a:off x="2411760" y="4437112"/>
            <a:ext cx="2376264" cy="2043696"/>
          </a:xfrm>
          <a:prstGeom prst="rect">
            <a:avLst/>
          </a:prstGeom>
          <a:noFill/>
        </p:spPr>
      </p:pic>
      <p:grpSp>
        <p:nvGrpSpPr>
          <p:cNvPr id="15" name="14 Grupo"/>
          <p:cNvGrpSpPr/>
          <p:nvPr/>
        </p:nvGrpSpPr>
        <p:grpSpPr>
          <a:xfrm>
            <a:off x="2195736" y="1916832"/>
            <a:ext cx="5256583" cy="647595"/>
            <a:chOff x="0" y="38855"/>
            <a:chExt cx="5256583" cy="647595"/>
          </a:xfrm>
        </p:grpSpPr>
        <p:sp>
          <p:nvSpPr>
            <p:cNvPr id="16" name="15 Rectángulo redondeado"/>
            <p:cNvSpPr/>
            <p:nvPr/>
          </p:nvSpPr>
          <p:spPr>
            <a:xfrm>
              <a:off x="0" y="38855"/>
              <a:ext cx="525658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16 Rectángulo"/>
            <p:cNvSpPr/>
            <p:nvPr/>
          </p:nvSpPr>
          <p:spPr>
            <a:xfrm>
              <a:off x="31613" y="70468"/>
              <a:ext cx="519335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Corrupción</a:t>
              </a:r>
              <a:endParaRPr lang="es-CL" sz="2700" kern="1200" dirty="0"/>
            </a:p>
          </p:txBody>
        </p:sp>
      </p:grpSp>
      <p:grpSp>
        <p:nvGrpSpPr>
          <p:cNvPr id="18" name="17 Grupo"/>
          <p:cNvGrpSpPr/>
          <p:nvPr/>
        </p:nvGrpSpPr>
        <p:grpSpPr>
          <a:xfrm>
            <a:off x="2195736" y="2708920"/>
            <a:ext cx="5256583" cy="647595"/>
            <a:chOff x="0" y="792089"/>
            <a:chExt cx="5256583" cy="647595"/>
          </a:xfrm>
        </p:grpSpPr>
        <p:sp>
          <p:nvSpPr>
            <p:cNvPr id="19" name="18 Rectángulo redondeado"/>
            <p:cNvSpPr/>
            <p:nvPr/>
          </p:nvSpPr>
          <p:spPr>
            <a:xfrm>
              <a:off x="0" y="792089"/>
              <a:ext cx="525658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19 Rectángulo"/>
            <p:cNvSpPr/>
            <p:nvPr/>
          </p:nvSpPr>
          <p:spPr>
            <a:xfrm>
              <a:off x="31613" y="823702"/>
              <a:ext cx="519335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Recepción y entrega</a:t>
              </a:r>
              <a:r>
                <a:rPr lang="es-CL" sz="2700" kern="1200" baseline="0" dirty="0" smtClean="0"/>
                <a:t> </a:t>
              </a:r>
              <a:r>
                <a:rPr lang="es-CL" sz="2700" kern="1200" baseline="0" dirty="0" smtClean="0"/>
                <a:t>de Regalos</a:t>
              </a:r>
              <a:endParaRPr lang="es-CL" sz="2700" kern="1200" dirty="0"/>
            </a:p>
          </p:txBody>
        </p:sp>
      </p:grpSp>
      <p:grpSp>
        <p:nvGrpSpPr>
          <p:cNvPr id="21" name="20 Grupo"/>
          <p:cNvGrpSpPr/>
          <p:nvPr/>
        </p:nvGrpSpPr>
        <p:grpSpPr>
          <a:xfrm>
            <a:off x="2195736" y="3501008"/>
            <a:ext cx="5256583" cy="647595"/>
            <a:chOff x="0" y="1512168"/>
            <a:chExt cx="5256583" cy="647595"/>
          </a:xfrm>
        </p:grpSpPr>
        <p:sp>
          <p:nvSpPr>
            <p:cNvPr id="22" name="21 Rectángulo redondeado"/>
            <p:cNvSpPr/>
            <p:nvPr/>
          </p:nvSpPr>
          <p:spPr>
            <a:xfrm>
              <a:off x="0" y="1512168"/>
              <a:ext cx="5256583" cy="647595"/>
            </a:xfrm>
            <a:prstGeom prst="roundRect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22 Rectángulo"/>
            <p:cNvSpPr/>
            <p:nvPr/>
          </p:nvSpPr>
          <p:spPr>
            <a:xfrm>
              <a:off x="31613" y="1543781"/>
              <a:ext cx="5193357" cy="5843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700" kern="1200" dirty="0" smtClean="0"/>
                <a:t>Cohecho</a:t>
              </a:r>
              <a:endParaRPr lang="es-CL" sz="27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274</Words>
  <Application>Microsoft Office PowerPoint</Application>
  <PresentationFormat>Presentación en pantalla (4:3)</PresentationFormat>
  <Paragraphs>92</Paragraphs>
  <Slides>12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COMERCIO ÉTICO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Andrea</dc:creator>
  <cp:lastModifiedBy>Jose manuel melero</cp:lastModifiedBy>
  <cp:revision>85</cp:revision>
  <cp:lastPrinted>2012-05-15T01:48:12Z</cp:lastPrinted>
  <dcterms:created xsi:type="dcterms:W3CDTF">2012-05-11T20:13:46Z</dcterms:created>
  <dcterms:modified xsi:type="dcterms:W3CDTF">2012-05-15T01:52:24Z</dcterms:modified>
</cp:coreProperties>
</file>