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29" r:id="rId2"/>
  </p:sldMasterIdLst>
  <p:notesMasterIdLst>
    <p:notesMasterId r:id="rId19"/>
  </p:notesMasterIdLst>
  <p:handoutMasterIdLst>
    <p:handoutMasterId r:id="rId20"/>
  </p:handoutMasterIdLst>
  <p:sldIdLst>
    <p:sldId id="489" r:id="rId3"/>
    <p:sldId id="501" r:id="rId4"/>
    <p:sldId id="341" r:id="rId5"/>
    <p:sldId id="490" r:id="rId6"/>
    <p:sldId id="464" r:id="rId7"/>
    <p:sldId id="383" r:id="rId8"/>
    <p:sldId id="503" r:id="rId9"/>
    <p:sldId id="502" r:id="rId10"/>
    <p:sldId id="492" r:id="rId11"/>
    <p:sldId id="493" r:id="rId12"/>
    <p:sldId id="495" r:id="rId13"/>
    <p:sldId id="504" r:id="rId14"/>
    <p:sldId id="505" r:id="rId15"/>
    <p:sldId id="474" r:id="rId16"/>
    <p:sldId id="497" r:id="rId17"/>
    <p:sldId id="498" r:id="rId18"/>
  </p:sldIdLst>
  <p:sldSz cx="9144000" cy="6858000" type="screen4x3"/>
  <p:notesSz cx="6934200" cy="92329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9900"/>
    <a:srgbClr val="99CC00"/>
    <a:srgbClr val="85BD78"/>
    <a:srgbClr val="525252"/>
    <a:srgbClr val="B7D8DA"/>
    <a:srgbClr val="ACC130"/>
    <a:srgbClr val="61822C"/>
    <a:srgbClr val="355D19"/>
    <a:srgbClr val="E3AC5D"/>
    <a:srgbClr val="865C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226" autoAdjust="0"/>
    <p:restoredTop sz="96835" autoAdjust="0"/>
  </p:normalViewPr>
  <p:slideViewPr>
    <p:cSldViewPr snapToObjects="1">
      <p:cViewPr>
        <p:scale>
          <a:sx n="71" d="100"/>
          <a:sy n="71" d="100"/>
        </p:scale>
        <p:origin x="-1518" y="-468"/>
      </p:cViewPr>
      <p:guideLst>
        <p:guide orient="horz" pos="592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-2790" y="-96"/>
      </p:cViewPr>
      <p:guideLst>
        <p:guide orient="horz" pos="2908"/>
        <p:guide pos="2184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1%20-%20SUSTENTABILIDAD\19%20-%20Cuestionarios%20Clientes%20y%20Audit\2012-05-14%20Aud%20Eticas%202007-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plotArea>
      <c:layout/>
      <c:barChart>
        <c:barDir val="col"/>
        <c:grouping val="stacked"/>
        <c:ser>
          <c:idx val="0"/>
          <c:order val="0"/>
          <c:tx>
            <c:strRef>
              <c:f>Hoja1!$E$10</c:f>
              <c:strCache>
                <c:ptCount val="1"/>
                <c:pt idx="0">
                  <c:v>ETI</c:v>
                </c:pt>
              </c:strCache>
            </c:strRef>
          </c:tx>
          <c:spPr>
            <a:solidFill>
              <a:srgbClr val="006600"/>
            </a:solidFill>
          </c:spPr>
          <c:cat>
            <c:numRef>
              <c:f>Hoja1!$D$11:$D$16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Hoja1!$E$11:$E$16</c:f>
              <c:numCache>
                <c:formatCode>General</c:formatCode>
                <c:ptCount val="6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Hoja1!$F$10</c:f>
              <c:strCache>
                <c:ptCount val="1"/>
                <c:pt idx="0">
                  <c:v>WalMart</c:v>
                </c:pt>
              </c:strCache>
            </c:strRef>
          </c:tx>
          <c:spPr>
            <a:solidFill>
              <a:srgbClr val="009900"/>
            </a:solidFill>
          </c:spPr>
          <c:cat>
            <c:numRef>
              <c:f>Hoja1!$D$11:$D$16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Hoja1!$F$11:$F$16</c:f>
              <c:numCache>
                <c:formatCode>General</c:formatCode>
                <c:ptCount val="6"/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Hoja1!$G$10</c:f>
              <c:strCache>
                <c:ptCount val="1"/>
                <c:pt idx="0">
                  <c:v>Sedex</c:v>
                </c:pt>
              </c:strCache>
            </c:strRef>
          </c:tx>
          <c:spPr>
            <a:solidFill>
              <a:srgbClr val="99CC00"/>
            </a:solidFill>
          </c:spPr>
          <c:cat>
            <c:numRef>
              <c:f>Hoja1!$D$11:$D$16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Hoja1!$G$11:$G$16</c:f>
              <c:numCache>
                <c:formatCode>General</c:formatCode>
                <c:ptCount val="6"/>
                <c:pt idx="0">
                  <c:v>1</c:v>
                </c:pt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Hoja1!$H$10</c:f>
              <c:strCache>
                <c:ptCount val="1"/>
                <c:pt idx="0">
                  <c:v>Morrisons</c:v>
                </c:pt>
              </c:strCache>
            </c:strRef>
          </c:tx>
          <c:spPr>
            <a:solidFill>
              <a:srgbClr val="969696"/>
            </a:solidFill>
          </c:spPr>
          <c:cat>
            <c:numRef>
              <c:f>Hoja1!$D$11:$D$16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Hoja1!$H$11:$H$16</c:f>
              <c:numCache>
                <c:formatCode>General</c:formatCode>
                <c:ptCount val="6"/>
                <c:pt idx="1">
                  <c:v>2</c:v>
                </c:pt>
              </c:numCache>
            </c:numRef>
          </c:val>
        </c:ser>
        <c:ser>
          <c:idx val="4"/>
          <c:order val="4"/>
          <c:tx>
            <c:strRef>
              <c:f>Hoja1!$I$10</c:f>
              <c:strCache>
                <c:ptCount val="1"/>
                <c:pt idx="0">
                  <c:v>TESCO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Hoja1!$D$11:$D$16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Hoja1!$I$11:$I$16</c:f>
              <c:numCache>
                <c:formatCode>General</c:formatCode>
                <c:ptCount val="6"/>
                <c:pt idx="5">
                  <c:v>1</c:v>
                </c:pt>
              </c:numCache>
            </c:numRef>
          </c:val>
        </c:ser>
        <c:overlap val="100"/>
        <c:axId val="62069376"/>
        <c:axId val="62079360"/>
      </c:barChart>
      <c:catAx>
        <c:axId val="620693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es-CL"/>
          </a:p>
        </c:txPr>
        <c:crossAx val="62079360"/>
        <c:crosses val="autoZero"/>
        <c:auto val="1"/>
        <c:lblAlgn val="ctr"/>
        <c:lblOffset val="100"/>
      </c:catAx>
      <c:valAx>
        <c:axId val="62079360"/>
        <c:scaling>
          <c:orientation val="minMax"/>
          <c:max val="3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0"/>
        <c:majorTickMark val="none"/>
        <c:tickLblPos val="nextTo"/>
        <c:txPr>
          <a:bodyPr/>
          <a:lstStyle/>
          <a:p>
            <a:pPr>
              <a:defRPr sz="1200" b="1"/>
            </a:pPr>
            <a:endParaRPr lang="es-CL"/>
          </a:p>
        </c:txPr>
        <c:crossAx val="62069376"/>
        <c:crosses val="autoZero"/>
        <c:crossBetween val="between"/>
        <c:majorUnit val="1"/>
      </c:val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2104308836395445"/>
          <c:y val="7.7743875765529311E-2"/>
          <c:w val="0.16229024496937894"/>
          <c:h val="0.793585958005249"/>
        </c:manualLayout>
      </c:layout>
      <c:txPr>
        <a:bodyPr/>
        <a:lstStyle/>
        <a:p>
          <a:pPr>
            <a:defRPr sz="1200"/>
          </a:pPr>
          <a:endParaRPr lang="es-CL"/>
        </a:p>
      </c:txPr>
    </c:legend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027" cy="46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3" tIns="45321" rIns="90643" bIns="453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624" y="0"/>
            <a:ext cx="3005027" cy="46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3" tIns="45321" rIns="90643" bIns="453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68893"/>
            <a:ext cx="3005027" cy="4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3" tIns="45321" rIns="90643" bIns="453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624" y="8768893"/>
            <a:ext cx="3005027" cy="4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3" tIns="45321" rIns="90643" bIns="453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4E734E-4EE5-456D-9920-1DFDF28D8B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56375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027" cy="46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3" tIns="45321" rIns="90643" bIns="453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624" y="0"/>
            <a:ext cx="3005027" cy="46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3" tIns="45321" rIns="90643" bIns="453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111" y="4386596"/>
            <a:ext cx="5547980" cy="415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3" tIns="45321" rIns="90643" bIns="45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68893"/>
            <a:ext cx="3005027" cy="4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3" tIns="45321" rIns="90643" bIns="453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624" y="8768893"/>
            <a:ext cx="3005027" cy="4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3" tIns="45321" rIns="90643" bIns="453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6D94EF-DCC9-4487-8F07-22226204BA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33210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06" charset="-128"/>
        <a:cs typeface="ヒラギノ角ゴ Pro W3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09644-A966-4834-9908-1866D1F60EBE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La sustentabilidad se ha traducido no sólo en un compromiso  sino en un asunto medular en nuestra estrategia de negocios. </a:t>
            </a:r>
          </a:p>
          <a:p>
            <a:pPr eaLnBrk="1" hangingPunct="1"/>
            <a:r>
              <a:rPr lang="es-ES" smtClean="0"/>
              <a:t>Forma parte de nuestra identidad corporativa, pues el cuidado y la conciencia medioambiental se encuentran en la génesis de nuestra gestión productiva.</a:t>
            </a:r>
          </a:p>
          <a:p>
            <a:pPr eaLnBrk="1" hangingPunct="1">
              <a:lnSpc>
                <a:spcPct val="80000"/>
              </a:lnSpc>
            </a:pPr>
            <a:r>
              <a:rPr lang="es-ES" smtClean="0">
                <a:solidFill>
                  <a:srgbClr val="FF0000"/>
                </a:solidFill>
              </a:rPr>
              <a:t>Nuestra filosofía nos orienta a trabajar </a:t>
            </a:r>
            <a:r>
              <a:rPr lang="es-ES" smtClean="0"/>
              <a:t>de manera respetuosa hacia el medioambiente y equitativa en cuanto a la sociedad</a:t>
            </a:r>
            <a:endParaRPr lang="es-ES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" smtClean="0"/>
              <a:t>Una compañía innovadora, que entiende la sustentabilidad como una forma diferente de hacer las cosas</a:t>
            </a:r>
          </a:p>
          <a:p>
            <a:pPr eaLnBrk="1" hangingPunct="1">
              <a:lnSpc>
                <a:spcPct val="80000"/>
              </a:lnSpc>
            </a:pPr>
            <a:r>
              <a:rPr lang="es-ES" smtClean="0"/>
              <a:t>Son nuestros propios viñedos los que están expuestos al cambio climático, producir de una manera sustentable es un  aspecto clave.</a:t>
            </a:r>
          </a:p>
          <a:p>
            <a:pPr eaLnBrk="1" hangingPunct="1">
              <a:lnSpc>
                <a:spcPct val="80000"/>
              </a:lnSpc>
            </a:pPr>
            <a:r>
              <a:rPr lang="es-ES" smtClean="0"/>
              <a:t>Consideramos la sustentabilidad como un proceso continuo en el que ya hemos comenzado a dar pasos importantes que nos permitirán desarrollar políticas a futuro consecuentes con este objetivo.</a:t>
            </a:r>
          </a:p>
          <a:p>
            <a:endParaRPr lang="es-ES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09644-A966-4834-9908-1866D1F60EBE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La sustentabilidad se ha traducido no sólo en un compromiso  sino en un asunto medular en nuestra estrategia de negocios. </a:t>
            </a:r>
          </a:p>
          <a:p>
            <a:pPr eaLnBrk="1" hangingPunct="1"/>
            <a:r>
              <a:rPr lang="es-ES" smtClean="0"/>
              <a:t>Forma parte de nuestra identidad corporativa, pues el cuidado y la conciencia medioambiental se encuentran en la génesis de nuestra gestión productiva.</a:t>
            </a:r>
          </a:p>
          <a:p>
            <a:pPr eaLnBrk="1" hangingPunct="1">
              <a:lnSpc>
                <a:spcPct val="80000"/>
              </a:lnSpc>
            </a:pPr>
            <a:r>
              <a:rPr lang="es-ES" smtClean="0">
                <a:solidFill>
                  <a:srgbClr val="FF0000"/>
                </a:solidFill>
              </a:rPr>
              <a:t>Nuestra filosofía nos orienta a trabajar </a:t>
            </a:r>
            <a:r>
              <a:rPr lang="es-ES" smtClean="0"/>
              <a:t>de manera respetuosa hacia el medioambiente y equitativa en cuanto a la sociedad</a:t>
            </a:r>
            <a:endParaRPr lang="es-ES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" smtClean="0"/>
              <a:t>Una compañía innovadora, que entiende la sustentabilidad como una forma diferente de hacer las cosas</a:t>
            </a:r>
          </a:p>
          <a:p>
            <a:pPr eaLnBrk="1" hangingPunct="1">
              <a:lnSpc>
                <a:spcPct val="80000"/>
              </a:lnSpc>
            </a:pPr>
            <a:r>
              <a:rPr lang="es-ES" smtClean="0"/>
              <a:t>Son nuestros propios viñedos los que están expuestos al cambio climático, producir de una manera sustentable es un  aspecto clave.</a:t>
            </a:r>
          </a:p>
          <a:p>
            <a:pPr eaLnBrk="1" hangingPunct="1">
              <a:lnSpc>
                <a:spcPct val="80000"/>
              </a:lnSpc>
            </a:pPr>
            <a:r>
              <a:rPr lang="es-ES" smtClean="0"/>
              <a:t>Consideramos la sustentabilidad como un proceso continuo en el que ya hemos comenzado a dar pasos importantes que nos permitirán desarrollar políticas a futuro consecuentes con este objetivo.</a:t>
            </a:r>
          </a:p>
          <a:p>
            <a:endParaRPr lang="es-ES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09644-A966-4834-9908-1866D1F60EBE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La sustentabilidad se ha traducido no sólo en un compromiso  sino en un asunto medular en nuestra estrategia de negocios. </a:t>
            </a:r>
          </a:p>
          <a:p>
            <a:pPr eaLnBrk="1" hangingPunct="1"/>
            <a:r>
              <a:rPr lang="es-ES" smtClean="0"/>
              <a:t>Forma parte de nuestra identidad corporativa, pues el cuidado y la conciencia medioambiental se encuentran en la génesis de nuestra gestión productiva.</a:t>
            </a:r>
          </a:p>
          <a:p>
            <a:pPr eaLnBrk="1" hangingPunct="1">
              <a:lnSpc>
                <a:spcPct val="80000"/>
              </a:lnSpc>
            </a:pPr>
            <a:r>
              <a:rPr lang="es-ES" smtClean="0">
                <a:solidFill>
                  <a:srgbClr val="FF0000"/>
                </a:solidFill>
              </a:rPr>
              <a:t>Nuestra filosofía nos orienta a trabajar </a:t>
            </a:r>
            <a:r>
              <a:rPr lang="es-ES" smtClean="0"/>
              <a:t>de manera respetuosa hacia el medioambiente y equitativa en cuanto a la sociedad</a:t>
            </a:r>
            <a:endParaRPr lang="es-ES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" smtClean="0"/>
              <a:t>Una compañía innovadora, que entiende la sustentabilidad como una forma diferente de hacer las cosas</a:t>
            </a:r>
          </a:p>
          <a:p>
            <a:pPr eaLnBrk="1" hangingPunct="1">
              <a:lnSpc>
                <a:spcPct val="80000"/>
              </a:lnSpc>
            </a:pPr>
            <a:r>
              <a:rPr lang="es-ES" smtClean="0"/>
              <a:t>Son nuestros propios viñedos los que están expuestos al cambio climático, producir de una manera sustentable es un  aspecto clave.</a:t>
            </a:r>
          </a:p>
          <a:p>
            <a:pPr eaLnBrk="1" hangingPunct="1">
              <a:lnSpc>
                <a:spcPct val="80000"/>
              </a:lnSpc>
            </a:pPr>
            <a:r>
              <a:rPr lang="es-ES" smtClean="0"/>
              <a:t>Consideramos la sustentabilidad como un proceso continuo en el que ya hemos comenzado a dar pasos importantes que nos permitirán desarrollar políticas a futuro consecuentes con este objetivo.</a:t>
            </a:r>
          </a:p>
          <a:p>
            <a:endParaRPr lang="es-ES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09644-A966-4834-9908-1866D1F60EBE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La sustentabilidad se ha traducido no sólo en un compromiso  sino en un asunto medular en nuestra estrategia de negocios. </a:t>
            </a:r>
          </a:p>
          <a:p>
            <a:pPr eaLnBrk="1" hangingPunct="1"/>
            <a:r>
              <a:rPr lang="es-ES" smtClean="0"/>
              <a:t>Forma parte de nuestra identidad corporativa, pues el cuidado y la conciencia medioambiental se encuentran en la génesis de nuestra gestión productiva.</a:t>
            </a:r>
          </a:p>
          <a:p>
            <a:pPr eaLnBrk="1" hangingPunct="1">
              <a:lnSpc>
                <a:spcPct val="80000"/>
              </a:lnSpc>
            </a:pPr>
            <a:r>
              <a:rPr lang="es-ES" smtClean="0">
                <a:solidFill>
                  <a:srgbClr val="FF0000"/>
                </a:solidFill>
              </a:rPr>
              <a:t>Nuestra filosofía nos orienta a trabajar </a:t>
            </a:r>
            <a:r>
              <a:rPr lang="es-ES" smtClean="0"/>
              <a:t>de manera respetuosa hacia el medioambiente y equitativa en cuanto a la sociedad</a:t>
            </a:r>
            <a:endParaRPr lang="es-ES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" smtClean="0"/>
              <a:t>Una compañía innovadora, que entiende la sustentabilidad como una forma diferente de hacer las cosas</a:t>
            </a:r>
          </a:p>
          <a:p>
            <a:pPr eaLnBrk="1" hangingPunct="1">
              <a:lnSpc>
                <a:spcPct val="80000"/>
              </a:lnSpc>
            </a:pPr>
            <a:r>
              <a:rPr lang="es-ES" smtClean="0"/>
              <a:t>Son nuestros propios viñedos los que están expuestos al cambio climático, producir de una manera sustentable es un  aspecto clave.</a:t>
            </a:r>
          </a:p>
          <a:p>
            <a:pPr eaLnBrk="1" hangingPunct="1">
              <a:lnSpc>
                <a:spcPct val="80000"/>
              </a:lnSpc>
            </a:pPr>
            <a:r>
              <a:rPr lang="es-ES" smtClean="0"/>
              <a:t>Consideramos la sustentabilidad como un proceso continuo en el que ya hemos comenzado a dar pasos importantes que nos permitirán desarrollar políticas a futuro consecuentes con este objetivo.</a:t>
            </a:r>
          </a:p>
          <a:p>
            <a:endParaRPr lang="es-ES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09644-A966-4834-9908-1866D1F60EBE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E885-9EC2-4ED4-898A-F8EA8CD2FD47}" type="datetimeFigureOut">
              <a:rPr lang="es-CL" smtClean="0"/>
              <a:pPr/>
              <a:t>14-05-2012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1FC9-5B52-4E81-91A1-9FFE5DF3808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E885-9EC2-4ED4-898A-F8EA8CD2FD47}" type="datetimeFigureOut">
              <a:rPr lang="es-CL" smtClean="0"/>
              <a:pPr/>
              <a:t>14-05-2012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1FC9-5B52-4E81-91A1-9FFE5DF3808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E885-9EC2-4ED4-898A-F8EA8CD2FD47}" type="datetimeFigureOut">
              <a:rPr lang="es-CL" smtClean="0"/>
              <a:pPr/>
              <a:t>14-05-2012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1FC9-5B52-4E81-91A1-9FFE5DF3808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E885-9EC2-4ED4-898A-F8EA8CD2FD47}" type="datetimeFigureOut">
              <a:rPr lang="es-CL" smtClean="0"/>
              <a:pPr/>
              <a:t>14-05-2012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1FC9-5B52-4E81-91A1-9FFE5DF3808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E885-9EC2-4ED4-898A-F8EA8CD2FD47}" type="datetimeFigureOut">
              <a:rPr lang="es-CL" smtClean="0"/>
              <a:pPr/>
              <a:t>14-05-2012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1FC9-5B52-4E81-91A1-9FFE5DF3808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E885-9EC2-4ED4-898A-F8EA8CD2FD47}" type="datetimeFigureOut">
              <a:rPr lang="es-CL" smtClean="0"/>
              <a:pPr/>
              <a:t>14-05-2012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1FC9-5B52-4E81-91A1-9FFE5DF3808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C54F9-CC4E-439E-AE4B-0D6C93B5E1DA}" type="datetimeFigureOut">
              <a:rPr lang="es-ES" smtClean="0"/>
              <a:pPr/>
              <a:t>14/05/2012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C4433-EE8D-48B3-B668-5757BABD48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" name="7 CuadroTexto"/>
          <p:cNvSpPr txBox="1"/>
          <p:nvPr userDrawn="1"/>
        </p:nvSpPr>
        <p:spPr>
          <a:xfrm>
            <a:off x="0" y="6554788"/>
            <a:ext cx="6659563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800" b="1" dirty="0" smtClean="0">
                <a:solidFill>
                  <a:srgbClr val="99CC00"/>
                </a:solidFill>
                <a:cs typeface="Arial" pitchFamily="34" charset="0"/>
              </a:rPr>
              <a:t>GERENCIA </a:t>
            </a:r>
            <a:r>
              <a:rPr lang="es-MX" sz="800" b="1" dirty="0">
                <a:solidFill>
                  <a:srgbClr val="99CC00"/>
                </a:solidFill>
                <a:cs typeface="Arial" pitchFamily="34" charset="0"/>
              </a:rPr>
              <a:t>DE DESARROLLO SUSTENTABLE  |   </a:t>
            </a:r>
            <a:r>
              <a:rPr lang="es-MX" sz="800" dirty="0" smtClean="0">
                <a:solidFill>
                  <a:schemeClr val="bg1"/>
                </a:solidFill>
                <a:cs typeface="Arial" pitchFamily="34" charset="0"/>
              </a:rPr>
              <a:t>Mayo 2012</a:t>
            </a:r>
            <a:endParaRPr lang="es-CL" sz="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7" descr="D:\CD CORPORATIVO 2010\LOGOS\Corp Logo Black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grayscl/>
          </a:blip>
          <a:srcRect/>
          <a:stretch>
            <a:fillRect/>
          </a:stretch>
        </p:blipFill>
        <p:spPr bwMode="auto">
          <a:xfrm>
            <a:off x="7060827" y="6546850"/>
            <a:ext cx="147161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123825"/>
            <a:ext cx="13255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0 Rectángulo"/>
          <p:cNvSpPr/>
          <p:nvPr userDrawn="1"/>
        </p:nvSpPr>
        <p:spPr>
          <a:xfrm>
            <a:off x="-31750" y="0"/>
            <a:ext cx="9175750" cy="107950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" name="11 Rectángulo"/>
          <p:cNvSpPr/>
          <p:nvPr userDrawn="1"/>
        </p:nvSpPr>
        <p:spPr>
          <a:xfrm>
            <a:off x="1422400" y="106363"/>
            <a:ext cx="7724775" cy="503237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C54F9-CC4E-439E-AE4B-0D6C93B5E1DA}" type="datetimeFigureOut">
              <a:rPr lang="es-ES" smtClean="0"/>
              <a:pPr/>
              <a:t>14/05/2012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C4433-EE8D-48B3-B668-5757BABD48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E885-9EC2-4ED4-898A-F8EA8CD2FD47}" type="datetimeFigureOut">
              <a:rPr lang="es-CL" smtClean="0"/>
              <a:pPr/>
              <a:t>14-05-2012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1FC9-5B52-4E81-91A1-9FFE5DF3808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E885-9EC2-4ED4-898A-F8EA8CD2FD47}" type="datetimeFigureOut">
              <a:rPr lang="es-CL" smtClean="0"/>
              <a:pPr/>
              <a:t>14-05-2012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1FC9-5B52-4E81-91A1-9FFE5DF3808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E885-9EC2-4ED4-898A-F8EA8CD2FD47}" type="datetimeFigureOut">
              <a:rPr lang="es-CL" smtClean="0"/>
              <a:pPr/>
              <a:t>14-05-2012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1FC9-5B52-4E81-91A1-9FFE5DF3808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E885-9EC2-4ED4-898A-F8EA8CD2FD47}" type="datetimeFigureOut">
              <a:rPr lang="es-CL" smtClean="0"/>
              <a:pPr/>
              <a:t>14-05-2012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1FC9-5B52-4E81-91A1-9FFE5DF3808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E885-9EC2-4ED4-898A-F8EA8CD2FD47}" type="datetimeFigureOut">
              <a:rPr lang="es-CL" smtClean="0"/>
              <a:pPr/>
              <a:t>14-05-2012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1FC9-5B52-4E81-91A1-9FFE5DF3808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0" y="6554788"/>
            <a:ext cx="6659563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800" b="1" dirty="0" smtClean="0">
                <a:solidFill>
                  <a:srgbClr val="99CC00"/>
                </a:solidFill>
                <a:cs typeface="Arial" pitchFamily="34" charset="0"/>
              </a:rPr>
              <a:t>GERENCIA </a:t>
            </a:r>
            <a:r>
              <a:rPr lang="es-MX" sz="800" b="1" dirty="0">
                <a:solidFill>
                  <a:srgbClr val="99CC00"/>
                </a:solidFill>
                <a:cs typeface="Arial" pitchFamily="34" charset="0"/>
              </a:rPr>
              <a:t>DE DESARROLLO SUSTENTABLE  |   </a:t>
            </a:r>
            <a:r>
              <a:rPr lang="es-MX" sz="800" dirty="0" smtClean="0">
                <a:solidFill>
                  <a:schemeClr val="bg1"/>
                </a:solidFill>
                <a:cs typeface="Arial" pitchFamily="34" charset="0"/>
              </a:rPr>
              <a:t>Mayo 2012</a:t>
            </a:r>
            <a:endParaRPr lang="es-CL" sz="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" name="Picture 7" descr="D:\CD CORPORATIVO 2010\LOGOS\Corp Logo Black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grayscl/>
          </a:blip>
          <a:srcRect/>
          <a:stretch>
            <a:fillRect/>
          </a:stretch>
        </p:blipFill>
        <p:spPr bwMode="auto">
          <a:xfrm>
            <a:off x="7600887" y="6546850"/>
            <a:ext cx="147161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00" y="123825"/>
            <a:ext cx="13255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0 Rectángulo"/>
          <p:cNvSpPr/>
          <p:nvPr userDrawn="1"/>
        </p:nvSpPr>
        <p:spPr>
          <a:xfrm>
            <a:off x="-31750" y="0"/>
            <a:ext cx="9175750" cy="107950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3" name="11 Rectángulo"/>
          <p:cNvSpPr/>
          <p:nvPr userDrawn="1"/>
        </p:nvSpPr>
        <p:spPr>
          <a:xfrm>
            <a:off x="1422400" y="106363"/>
            <a:ext cx="7724775" cy="503237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41" r:id="rId3"/>
    <p:sldLayoutId id="214748404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06" charset="-128"/>
          <a:cs typeface="ヒラギノ角ゴ Pro W3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-52"/>
          <a:ea typeface="ヒラギノ角ゴ Pro W3" pitchFamily="-106" charset="-128"/>
          <a:cs typeface="ヒラギノ角ゴ Pro W3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-52"/>
          <a:ea typeface="ヒラギノ角ゴ Pro W3" pitchFamily="-106" charset="-128"/>
          <a:cs typeface="ヒラギノ角ゴ Pro W3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-52"/>
          <a:ea typeface="ヒラギノ角ゴ Pro W3" pitchFamily="-106" charset="-128"/>
          <a:cs typeface="ヒラギノ角ゴ Pro W3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-52"/>
          <a:ea typeface="ヒラギノ角ゴ Pro W3" pitchFamily="-106" charset="-128"/>
          <a:cs typeface="ヒラギノ角ゴ Pro W3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-52"/>
          <a:ea typeface="ヒラギノ角ゴ Pro W3" pitchFamily="-106" charset="-128"/>
          <a:cs typeface="ヒラギノ角ゴ Pro W3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-52"/>
          <a:ea typeface="ヒラギノ角ゴ Pro W3" pitchFamily="-106" charset="-128"/>
          <a:cs typeface="ヒラギノ角ゴ Pro W3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-52"/>
          <a:ea typeface="ヒラギノ角ゴ Pro W3" pitchFamily="-106" charset="-128"/>
          <a:cs typeface="ヒラギノ角ゴ Pro W3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-52"/>
          <a:ea typeface="ヒラギノ角ゴ Pro W3" pitchFamily="-106" charset="-128"/>
          <a:cs typeface="ヒラギノ角ゴ Pro W3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06" charset="-128"/>
          <a:cs typeface="ヒラギノ角ゴ Pro W3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CE885-9EC2-4ED4-898A-F8EA8CD2FD47}" type="datetimeFigureOut">
              <a:rPr lang="es-CL" smtClean="0"/>
              <a:pPr/>
              <a:t>14-05-2012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71FC9-5B52-4E81-91A1-9FFE5DF3808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hart" Target="../charts/chart1.xml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Documents%20and%20Settings/vlira/Escritorio/Video%20Sustentabilidad%20(Espa&#241;ol).mov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Hoja_de_c_lculo_de_Microsoft_Office_Excel_97-20031.xls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481990" cy="682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LOGO_DS_DARK_BAGKGR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33945"/>
            <a:ext cx="3061634" cy="1019111"/>
          </a:xfrm>
          <a:prstGeom prst="rect">
            <a:avLst/>
          </a:prstGeom>
        </p:spPr>
      </p:pic>
      <p:pic>
        <p:nvPicPr>
          <p:cNvPr id="6" name="Imagen 6" descr="ESCUDO DORADO.ps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45" y="368660"/>
            <a:ext cx="2512596" cy="24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131685" y="4554125"/>
            <a:ext cx="556544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400" b="1" dirty="0" smtClean="0">
                <a:solidFill>
                  <a:srgbClr val="99CC00"/>
                </a:solidFill>
                <a:latin typeface="Century Gothic" pitchFamily="34" charset="0"/>
              </a:rPr>
              <a:t>SEMINARIO SEDEX CHILE</a:t>
            </a:r>
          </a:p>
          <a:p>
            <a:r>
              <a:rPr lang="es-MX" sz="2000" b="1" dirty="0" smtClean="0">
                <a:solidFill>
                  <a:schemeClr val="bg1"/>
                </a:solidFill>
                <a:latin typeface="Century Gothic" pitchFamily="34" charset="0"/>
              </a:rPr>
              <a:t>GESTIÓN RESPONSABLE DE PROVEEDORES</a:t>
            </a:r>
          </a:p>
          <a:p>
            <a:r>
              <a:rPr lang="es-MX" sz="1600" b="1" dirty="0" smtClean="0">
                <a:solidFill>
                  <a:schemeClr val="bg1"/>
                </a:solidFill>
                <a:latin typeface="Century Gothic" pitchFamily="34" charset="0"/>
              </a:rPr>
              <a:t>Experiencia de Supermercados y Exportadores</a:t>
            </a:r>
          </a:p>
          <a:p>
            <a:endParaRPr lang="es-MX" sz="1400" b="1" dirty="0" smtClean="0">
              <a:solidFill>
                <a:srgbClr val="99CC00"/>
              </a:solidFill>
              <a:latin typeface="Century Gothic" pitchFamily="34" charset="0"/>
            </a:endParaRPr>
          </a:p>
          <a:p>
            <a:endParaRPr lang="es-MX" sz="1400" b="1" dirty="0" smtClean="0">
              <a:solidFill>
                <a:srgbClr val="99CC00"/>
              </a:solidFill>
              <a:latin typeface="Century Gothic" pitchFamily="34" charset="0"/>
            </a:endParaRPr>
          </a:p>
          <a:p>
            <a:r>
              <a:rPr lang="es-MX" sz="1400" b="1" dirty="0" smtClean="0">
                <a:solidFill>
                  <a:srgbClr val="99CC00"/>
                </a:solidFill>
                <a:latin typeface="Century Gothic" pitchFamily="34" charset="0"/>
              </a:rPr>
              <a:t>VIÑA </a:t>
            </a:r>
            <a:r>
              <a:rPr lang="es-MX" sz="1400" b="1" dirty="0">
                <a:solidFill>
                  <a:srgbClr val="99CC00"/>
                </a:solidFill>
                <a:latin typeface="Century Gothic" pitchFamily="34" charset="0"/>
              </a:rPr>
              <a:t>CONCHA Y TORO</a:t>
            </a:r>
          </a:p>
          <a:p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Martes  15 de Mayo 2012 </a:t>
            </a:r>
          </a:p>
          <a:p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Hotel Neruda </a:t>
            </a:r>
          </a:p>
          <a:p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Santiago, Chile</a:t>
            </a:r>
            <a:endParaRPr lang="es-CL" sz="14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 t="31678" b="26570"/>
          <a:stretch>
            <a:fillRect/>
          </a:stretch>
        </p:blipFill>
        <p:spPr bwMode="auto">
          <a:xfrm>
            <a:off x="296525" y="5094185"/>
            <a:ext cx="3161844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57" y="2855593"/>
            <a:ext cx="2566624" cy="192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1835696" y="53625"/>
            <a:ext cx="7287181" cy="5759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indent="-6350" algn="r">
              <a:defRPr/>
            </a:pPr>
            <a:r>
              <a:rPr lang="es-MX" sz="2400" b="1" dirty="0" smtClean="0">
                <a:solidFill>
                  <a:srgbClr val="F2F2F2"/>
                </a:solidFill>
                <a:latin typeface="Century Gothic" pitchFamily="34" charset="0"/>
                <a:cs typeface="Arial" pitchFamily="34" charset="0"/>
              </a:rPr>
              <a:t>PROCESOS </a:t>
            </a:r>
            <a:r>
              <a:rPr lang="es-MX" sz="2400" b="1" dirty="0" smtClean="0">
                <a:solidFill>
                  <a:srgbClr val="F2F2F2"/>
                </a:solidFill>
                <a:latin typeface="Century Gothic" pitchFamily="34" charset="0"/>
                <a:cs typeface="Arial" pitchFamily="34" charset="0"/>
              </a:rPr>
              <a:t>Y PRÁCTICAS</a:t>
            </a:r>
            <a:endParaRPr lang="es-MX" sz="2400" b="1" dirty="0">
              <a:solidFill>
                <a:srgbClr val="F2F2F2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Picture 10" descr="http://www.coalsa.cl/imgs/tabiq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1295" y="4718045"/>
            <a:ext cx="2342705" cy="1652379"/>
          </a:xfrm>
          <a:prstGeom prst="rect">
            <a:avLst/>
          </a:prstGeom>
          <a:noFill/>
        </p:spPr>
      </p:pic>
      <p:pic>
        <p:nvPicPr>
          <p:cNvPr id="152580" name="Picture 4" descr="C:\01 - SUSTENTABILIDAD\10 - Imagenes y Fotos\Fotos botellas\Botella Liviana\Pic28 OK\DSC04435 Pic28 Borg Scap vhs 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6814" y="879884"/>
            <a:ext cx="1733705" cy="3757975"/>
          </a:xfrm>
          <a:prstGeom prst="rect">
            <a:avLst/>
          </a:prstGeom>
          <a:noFill/>
        </p:spPr>
      </p:pic>
      <p:pic>
        <p:nvPicPr>
          <p:cNvPr id="22118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2010" y="1088740"/>
            <a:ext cx="2141252" cy="240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7" cstate="print"/>
          <a:srcRect t="27533" b="11521"/>
          <a:stretch>
            <a:fillRect/>
          </a:stretch>
        </p:blipFill>
        <p:spPr bwMode="auto">
          <a:xfrm rot="5400000">
            <a:off x="3216695" y="4587526"/>
            <a:ext cx="1830907" cy="91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7025" y="4092948"/>
            <a:ext cx="2004270" cy="208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62906" y="773705"/>
            <a:ext cx="1673779" cy="195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9" cstate="print"/>
          <a:srcRect l="33666" t="22023" r="37955" b="51789"/>
          <a:stretch>
            <a:fillRect/>
          </a:stretch>
        </p:blipFill>
        <p:spPr bwMode="auto">
          <a:xfrm>
            <a:off x="617967" y="1203821"/>
            <a:ext cx="534390" cy="516427"/>
          </a:xfrm>
          <a:prstGeom prst="ellipse">
            <a:avLst/>
          </a:prstGeom>
          <a:ln w="12700" cap="rnd">
            <a:solidFill>
              <a:srgbClr val="00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13 CuadroTexto"/>
          <p:cNvSpPr txBox="1"/>
          <p:nvPr/>
        </p:nvSpPr>
        <p:spPr>
          <a:xfrm>
            <a:off x="1646675" y="1529498"/>
            <a:ext cx="310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+mj-lt"/>
              </a:rPr>
              <a:t>INSUMOS SUSTENTABLES</a:t>
            </a:r>
            <a:endParaRPr lang="es-CL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36685" y="2068393"/>
            <a:ext cx="6840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>
              <a:latin typeface="+mn-lt"/>
            </a:endParaRPr>
          </a:p>
          <a:p>
            <a:pPr lvl="0"/>
            <a:r>
              <a:rPr lang="es-MX" sz="1600" b="1" dirty="0" smtClean="0">
                <a:latin typeface="+mn-lt"/>
              </a:rPr>
              <a:t>1. Huella de Carbono: </a:t>
            </a:r>
            <a:r>
              <a:rPr lang="es-MX" sz="1600" dirty="0" smtClean="0">
                <a:latin typeface="+mn-lt"/>
              </a:rPr>
              <a:t>Se requerirá de la medición de Huella de Carbono la cual deberá estar disponible durante 2012. Se requiere llegar a obtener la cantidad de CO2 contenida (toneladas de CO2/tonelada de insumo).</a:t>
            </a:r>
            <a:endParaRPr lang="es-CL" sz="1600" dirty="0" smtClean="0">
              <a:latin typeface="+mn-lt"/>
            </a:endParaRPr>
          </a:p>
          <a:p>
            <a:r>
              <a:rPr lang="es-MX" sz="1600" dirty="0" smtClean="0">
                <a:latin typeface="+mn-lt"/>
              </a:rPr>
              <a:t> </a:t>
            </a:r>
            <a:endParaRPr lang="es-CL" sz="1600" dirty="0" smtClean="0">
              <a:latin typeface="+mn-lt"/>
            </a:endParaRPr>
          </a:p>
          <a:p>
            <a:pPr lvl="0"/>
            <a:r>
              <a:rPr lang="es-MX" sz="1600" b="1" dirty="0" smtClean="0">
                <a:latin typeface="+mn-lt"/>
              </a:rPr>
              <a:t>2. Materialidad: </a:t>
            </a:r>
            <a:r>
              <a:rPr lang="es-MX" sz="1600" dirty="0" smtClean="0">
                <a:latin typeface="+mn-lt"/>
              </a:rPr>
              <a:t>Se requerirá información semestral sobre la materialidad del insumo entregado a Viña Concha y Toro en términos de:</a:t>
            </a:r>
            <a:endParaRPr lang="es-CL" sz="1600" dirty="0" smtClean="0">
              <a:latin typeface="+mn-lt"/>
            </a:endParaRPr>
          </a:p>
          <a:p>
            <a:pPr marL="622300" lvl="1" indent="-165100">
              <a:buFont typeface="Arial" pitchFamily="34" charset="0"/>
              <a:buChar char="•"/>
            </a:pPr>
            <a:r>
              <a:rPr lang="es-MX" sz="1600" dirty="0" smtClean="0">
                <a:latin typeface="+mn-lt"/>
              </a:rPr>
              <a:t>Certificaciones vigentes con las que cuenta el proveedor</a:t>
            </a:r>
            <a:endParaRPr lang="es-CL" sz="1600" dirty="0" smtClean="0">
              <a:latin typeface="+mn-lt"/>
            </a:endParaRPr>
          </a:p>
          <a:p>
            <a:pPr marL="622300" lvl="1" indent="-165100">
              <a:buFont typeface="Arial" pitchFamily="34" charset="0"/>
              <a:buChar char="•"/>
            </a:pPr>
            <a:r>
              <a:rPr lang="es-MX" sz="1600" dirty="0" smtClean="0">
                <a:latin typeface="+mn-lt"/>
              </a:rPr>
              <a:t>Porcentaje de material reciclado contenido en el insumo. </a:t>
            </a:r>
            <a:endParaRPr lang="es-CL" sz="1600" dirty="0" smtClean="0">
              <a:latin typeface="+mn-lt"/>
            </a:endParaRPr>
          </a:p>
          <a:p>
            <a:pPr marL="622300" lvl="1" indent="-165100">
              <a:buFont typeface="Arial" pitchFamily="34" charset="0"/>
              <a:buChar char="•"/>
            </a:pPr>
            <a:r>
              <a:rPr lang="es-MX" sz="1600" dirty="0" err="1" smtClean="0">
                <a:latin typeface="+mn-lt"/>
              </a:rPr>
              <a:t>Reciclabilidad</a:t>
            </a:r>
            <a:r>
              <a:rPr lang="es-MX" sz="1600" dirty="0" smtClean="0">
                <a:latin typeface="+mn-lt"/>
              </a:rPr>
              <a:t> del material</a:t>
            </a:r>
            <a:endParaRPr lang="es-CL" sz="1600" dirty="0" smtClean="0">
              <a:latin typeface="+mn-lt"/>
            </a:endParaRPr>
          </a:p>
          <a:p>
            <a:endParaRPr lang="es-CL" sz="1600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51719" y="5624953"/>
            <a:ext cx="490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+mn-lt"/>
              </a:rPr>
              <a:t>POLÍTICA DE INSUMOS SUSTENTABLES</a:t>
            </a:r>
            <a:endParaRPr lang="es-CL" b="1" dirty="0">
              <a:latin typeface="+mn-lt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4166955" y="4974220"/>
            <a:ext cx="620945" cy="5700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835696" y="48769"/>
            <a:ext cx="7287181" cy="5759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indent="-6350" algn="r">
              <a:defRPr/>
            </a:pPr>
            <a:r>
              <a:rPr lang="es-MX" sz="2400" b="1" dirty="0" smtClean="0">
                <a:solidFill>
                  <a:srgbClr val="F2F2F2"/>
                </a:solidFill>
                <a:latin typeface="Century Gothic" pitchFamily="34" charset="0"/>
                <a:cs typeface="Arial" pitchFamily="34" charset="0"/>
              </a:rPr>
              <a:t>PROCESOS Y PRÁCTICAS</a:t>
            </a:r>
            <a:endParaRPr lang="es-MX" sz="2400" b="1" dirty="0">
              <a:solidFill>
                <a:srgbClr val="F2F2F2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2906" y="773705"/>
            <a:ext cx="1673779" cy="195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 l="33666" t="22023" r="37955" b="51789"/>
          <a:stretch>
            <a:fillRect/>
          </a:stretch>
        </p:blipFill>
        <p:spPr bwMode="auto">
          <a:xfrm>
            <a:off x="617967" y="1203821"/>
            <a:ext cx="534390" cy="516427"/>
          </a:xfrm>
          <a:prstGeom prst="ellipse">
            <a:avLst/>
          </a:prstGeom>
          <a:ln w="12700" cap="rnd">
            <a:solidFill>
              <a:srgbClr val="00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11 CuadroTexto"/>
          <p:cNvSpPr txBox="1"/>
          <p:nvPr/>
        </p:nvSpPr>
        <p:spPr>
          <a:xfrm>
            <a:off x="1781690" y="1754523"/>
            <a:ext cx="310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+mj-lt"/>
              </a:rPr>
              <a:t>INSUMOS SUSTENTABLES</a:t>
            </a:r>
            <a:endParaRPr lang="es-CL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2906" y="773705"/>
            <a:ext cx="1673779" cy="195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3 Gráfico"/>
          <p:cNvGraphicFramePr/>
          <p:nvPr/>
        </p:nvGraphicFramePr>
        <p:xfrm>
          <a:off x="1016604" y="2147410"/>
          <a:ext cx="5175575" cy="384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http://www.ethicaltrade.org/sites/default/files/eti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7205" y="4892715"/>
            <a:ext cx="2205245" cy="461563"/>
          </a:xfrm>
          <a:prstGeom prst="rect">
            <a:avLst/>
          </a:prstGeom>
          <a:noFill/>
        </p:spPr>
      </p:pic>
      <p:pic>
        <p:nvPicPr>
          <p:cNvPr id="1028" name="Picture 4" descr="Walmart. Save Money. Live Better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442665"/>
            <a:ext cx="1131060" cy="30126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58412" t="21079" r="19683" b="43365"/>
          <a:stretch>
            <a:fillRect/>
          </a:stretch>
        </p:blipFill>
        <p:spPr bwMode="auto">
          <a:xfrm>
            <a:off x="6417205" y="3532635"/>
            <a:ext cx="796458" cy="8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121" r="4510" b="16254"/>
          <a:stretch/>
        </p:blipFill>
        <p:spPr>
          <a:xfrm>
            <a:off x="6462210" y="2551326"/>
            <a:ext cx="964642" cy="316164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6108357" y="3086860"/>
            <a:ext cx="1985782" cy="473131"/>
            <a:chOff x="496160" y="1255185"/>
            <a:chExt cx="2363271" cy="563567"/>
          </a:xfrm>
        </p:grpSpPr>
        <p:pic>
          <p:nvPicPr>
            <p:cNvPr id="6" name="Imagen 16"/>
            <p:cNvPicPr>
              <a:picLocks noChangeAspect="1"/>
            </p:cNvPicPr>
            <p:nvPr/>
          </p:nvPicPr>
          <p:blipFill>
            <a:blip r:embed="rId8" cstate="print"/>
            <a:srcRect b="31349"/>
            <a:stretch>
              <a:fillRect/>
            </a:stretch>
          </p:blipFill>
          <p:spPr>
            <a:xfrm>
              <a:off x="496160" y="1255185"/>
              <a:ext cx="1352738" cy="563567"/>
            </a:xfrm>
            <a:prstGeom prst="rect">
              <a:avLst/>
            </a:prstGeom>
          </p:spPr>
        </p:pic>
        <p:pic>
          <p:nvPicPr>
            <p:cNvPr id="8" name="Imagen 16"/>
            <p:cNvPicPr>
              <a:picLocks noChangeAspect="1"/>
            </p:cNvPicPr>
            <p:nvPr/>
          </p:nvPicPr>
          <p:blipFill>
            <a:blip r:embed="rId8" cstate="print"/>
            <a:srcRect t="69485"/>
            <a:stretch>
              <a:fillRect/>
            </a:stretch>
          </p:blipFill>
          <p:spPr>
            <a:xfrm>
              <a:off x="1506693" y="1406769"/>
              <a:ext cx="1352738" cy="250499"/>
            </a:xfrm>
            <a:prstGeom prst="rect">
              <a:avLst/>
            </a:prstGeom>
          </p:spPr>
        </p:pic>
      </p:grpSp>
      <p:sp>
        <p:nvSpPr>
          <p:cNvPr id="12" name="11 CuadroTexto"/>
          <p:cNvSpPr txBox="1"/>
          <p:nvPr/>
        </p:nvSpPr>
        <p:spPr>
          <a:xfrm>
            <a:off x="746575" y="6032321"/>
            <a:ext cx="769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latin typeface="+mj-lt"/>
              </a:rPr>
              <a:t>FUENTE: </a:t>
            </a:r>
            <a:r>
              <a:rPr lang="es-CL" sz="1200" dirty="0" smtClean="0">
                <a:latin typeface="+mj-lt"/>
              </a:rPr>
              <a:t>Área de Auditorías Corporativas de Calidad – Viña concha y Toro, Mayo 2012</a:t>
            </a:r>
            <a:endParaRPr lang="es-CL" sz="1200" dirty="0">
              <a:latin typeface="+mj-lt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 l="3044" t="22023" r="70071" b="52834"/>
          <a:stretch>
            <a:fillRect/>
          </a:stretch>
        </p:blipFill>
        <p:spPr bwMode="auto">
          <a:xfrm>
            <a:off x="51661" y="1222984"/>
            <a:ext cx="506278" cy="495826"/>
          </a:xfrm>
          <a:prstGeom prst="ellipse">
            <a:avLst/>
          </a:prstGeom>
          <a:ln w="12700" cap="rnd">
            <a:solidFill>
              <a:srgbClr val="00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14 CuadroTexto"/>
          <p:cNvSpPr txBox="1"/>
          <p:nvPr/>
        </p:nvSpPr>
        <p:spPr>
          <a:xfrm>
            <a:off x="2951820" y="1172071"/>
            <a:ext cx="34653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latin typeface="+mj-lt"/>
              </a:rPr>
              <a:t>RESUMEN DE AUDITORÍAS ÉTICAS </a:t>
            </a:r>
            <a:r>
              <a:rPr lang="es-CL" sz="1600" b="1" dirty="0" smtClean="0">
                <a:latin typeface="+mj-lt"/>
              </a:rPr>
              <a:t>VIÑA CONCHA Y TORO </a:t>
            </a:r>
          </a:p>
          <a:p>
            <a:pPr algn="ctr"/>
            <a:r>
              <a:rPr lang="es-CL" sz="1600" b="1" dirty="0" smtClean="0">
                <a:latin typeface="+mj-lt"/>
              </a:rPr>
              <a:t>2007 – 2012</a:t>
            </a:r>
          </a:p>
        </p:txBody>
      </p:sp>
      <p:sp>
        <p:nvSpPr>
          <p:cNvPr id="16" name="1 Título"/>
          <p:cNvSpPr txBox="1">
            <a:spLocks/>
          </p:cNvSpPr>
          <p:nvPr/>
        </p:nvSpPr>
        <p:spPr bwMode="auto">
          <a:xfrm>
            <a:off x="1835696" y="48769"/>
            <a:ext cx="7287181" cy="5759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indent="-6350" algn="r">
              <a:defRPr/>
            </a:pPr>
            <a:r>
              <a:rPr lang="es-MX" sz="2400" b="1" dirty="0" smtClean="0">
                <a:solidFill>
                  <a:srgbClr val="F2F2F2"/>
                </a:solidFill>
                <a:latin typeface="Century Gothic" pitchFamily="34" charset="0"/>
                <a:cs typeface="Arial" pitchFamily="34" charset="0"/>
              </a:rPr>
              <a:t>CERTIFICACIONES</a:t>
            </a:r>
            <a:endParaRPr lang="es-MX" sz="2400" b="1" dirty="0">
              <a:solidFill>
                <a:srgbClr val="F2F2F2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91779" y="5294868"/>
            <a:ext cx="490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+mn-lt"/>
              </a:rPr>
              <a:t>EXTENDER A PROVEEDORES Y DISTRIBUIDORES</a:t>
            </a:r>
            <a:endParaRPr lang="es-CL" b="1" dirty="0">
              <a:latin typeface="+mn-lt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4707015" y="4644135"/>
            <a:ext cx="620945" cy="5700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835696" y="48769"/>
            <a:ext cx="7287181" cy="5759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indent="-6350" algn="r">
              <a:defRPr/>
            </a:pPr>
            <a:r>
              <a:rPr lang="es-MX" sz="2400" b="1" dirty="0" smtClean="0">
                <a:solidFill>
                  <a:srgbClr val="F2F2F2"/>
                </a:solidFill>
                <a:latin typeface="Century Gothic" pitchFamily="34" charset="0"/>
                <a:cs typeface="Arial" pitchFamily="34" charset="0"/>
              </a:rPr>
              <a:t>CERTIFICACIONES</a:t>
            </a:r>
            <a:endParaRPr lang="es-MX" sz="2400" b="1" dirty="0">
              <a:solidFill>
                <a:srgbClr val="F2F2F2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2906" y="773705"/>
            <a:ext cx="1673779" cy="195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 l="3044" t="22023" r="70071" b="52834"/>
          <a:stretch>
            <a:fillRect/>
          </a:stretch>
        </p:blipFill>
        <p:spPr bwMode="auto">
          <a:xfrm>
            <a:off x="51661" y="1222984"/>
            <a:ext cx="506278" cy="495826"/>
          </a:xfrm>
          <a:prstGeom prst="ellipse">
            <a:avLst/>
          </a:prstGeom>
          <a:ln w="12700" cap="rnd">
            <a:solidFill>
              <a:srgbClr val="00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2051719" y="1853825"/>
            <a:ext cx="68857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Concha</a:t>
            </a:r>
            <a:r>
              <a:rPr lang="en-US" sz="1600" dirty="0" smtClean="0">
                <a:latin typeface="+mn-lt"/>
              </a:rPr>
              <a:t> y Toro  </a:t>
            </a:r>
            <a:r>
              <a:rPr lang="en-US" sz="1600" dirty="0" err="1" smtClean="0">
                <a:latin typeface="+mn-lt"/>
              </a:rPr>
              <a:t>está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desarrollando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una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matriz</a:t>
            </a:r>
            <a:r>
              <a:rPr lang="en-US" sz="1600" dirty="0" smtClean="0">
                <a:latin typeface="+mn-lt"/>
              </a:rPr>
              <a:t> de </a:t>
            </a:r>
            <a:r>
              <a:rPr lang="en-US" sz="1600" dirty="0" err="1" smtClean="0">
                <a:latin typeface="+mn-lt"/>
              </a:rPr>
              <a:t>criterios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éticos</a:t>
            </a:r>
            <a:r>
              <a:rPr lang="en-US" sz="1600" dirty="0" smtClean="0">
                <a:latin typeface="+mn-lt"/>
              </a:rPr>
              <a:t> y de </a:t>
            </a:r>
            <a:r>
              <a:rPr lang="en-US" sz="1600" dirty="0" err="1" smtClean="0">
                <a:latin typeface="+mn-lt"/>
              </a:rPr>
              <a:t>sustentabilidad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que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permita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cumplir</a:t>
            </a:r>
            <a:r>
              <a:rPr lang="en-US" sz="1600" dirty="0" smtClean="0">
                <a:latin typeface="+mn-lt"/>
              </a:rPr>
              <a:t> con </a:t>
            </a:r>
            <a:r>
              <a:rPr lang="en-US" sz="1600" dirty="0" err="1" smtClean="0">
                <a:latin typeface="+mn-lt"/>
              </a:rPr>
              <a:t>estándares</a:t>
            </a:r>
            <a:r>
              <a:rPr lang="en-US" sz="1600" dirty="0" smtClean="0">
                <a:latin typeface="+mn-lt"/>
              </a:rPr>
              <a:t> de </a:t>
            </a:r>
            <a:r>
              <a:rPr lang="en-US" sz="1600" dirty="0" err="1" smtClean="0">
                <a:latin typeface="+mn-lt"/>
              </a:rPr>
              <a:t>diversos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clientes</a:t>
            </a:r>
            <a:r>
              <a:rPr lang="en-US" sz="1600" dirty="0" smtClean="0">
                <a:latin typeface="+mn-lt"/>
              </a:rPr>
              <a:t>. 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Se </a:t>
            </a:r>
            <a:r>
              <a:rPr lang="en-US" sz="1600" dirty="0" err="1" smtClean="0">
                <a:latin typeface="+mn-lt"/>
              </a:rPr>
              <a:t>han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identificado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criterios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comunes</a:t>
            </a:r>
            <a:r>
              <a:rPr lang="en-US" sz="1600" dirty="0" smtClean="0">
                <a:latin typeface="+mn-lt"/>
              </a:rPr>
              <a:t> y se ha </a:t>
            </a:r>
            <a:r>
              <a:rPr lang="en-US" sz="1600" dirty="0" err="1" smtClean="0">
                <a:latin typeface="+mn-lt"/>
              </a:rPr>
              <a:t>trabajado</a:t>
            </a:r>
            <a:r>
              <a:rPr lang="en-US" sz="1600" dirty="0" smtClean="0">
                <a:latin typeface="+mn-lt"/>
              </a:rPr>
              <a:t> en </a:t>
            </a:r>
            <a:r>
              <a:rPr lang="en-US" sz="1600" dirty="0" err="1" smtClean="0">
                <a:latin typeface="+mn-lt"/>
              </a:rPr>
              <a:t>identificar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evidencias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que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permitan</a:t>
            </a:r>
            <a:r>
              <a:rPr lang="en-US" sz="1600" dirty="0" smtClean="0">
                <a:latin typeface="+mn-lt"/>
              </a:rPr>
              <a:t> el </a:t>
            </a:r>
            <a:r>
              <a:rPr lang="en-US" sz="1600" dirty="0" err="1" smtClean="0">
                <a:latin typeface="+mn-lt"/>
              </a:rPr>
              <a:t>cumplimiento</a:t>
            </a:r>
            <a:r>
              <a:rPr lang="en-US" sz="1600" dirty="0" smtClean="0">
                <a:latin typeface="+mn-lt"/>
              </a:rPr>
              <a:t> general de los </a:t>
            </a:r>
            <a:r>
              <a:rPr lang="en-US" sz="1600" dirty="0" err="1" smtClean="0">
                <a:latin typeface="+mn-lt"/>
              </a:rPr>
              <a:t>requisitos</a:t>
            </a:r>
            <a:r>
              <a:rPr lang="en-US" sz="1600" dirty="0" smtClean="0">
                <a:latin typeface="+mn-lt"/>
              </a:rPr>
              <a:t>.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err="1" smtClean="0">
                <a:latin typeface="+mn-lt"/>
              </a:rPr>
              <a:t>Esto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responde</a:t>
            </a:r>
            <a:r>
              <a:rPr lang="en-US" sz="1600" dirty="0" smtClean="0">
                <a:latin typeface="+mn-lt"/>
              </a:rPr>
              <a:t> a la </a:t>
            </a:r>
            <a:r>
              <a:rPr lang="en-US" sz="1600" dirty="0" err="1" smtClean="0">
                <a:latin typeface="+mn-lt"/>
              </a:rPr>
              <a:t>necesidad</a:t>
            </a:r>
            <a:r>
              <a:rPr lang="en-US" sz="1600" dirty="0" smtClean="0">
                <a:latin typeface="+mn-lt"/>
              </a:rPr>
              <a:t> de </a:t>
            </a:r>
            <a:r>
              <a:rPr lang="en-US" sz="1600" dirty="0" err="1" smtClean="0">
                <a:latin typeface="+mn-lt"/>
              </a:rPr>
              <a:t>actuar</a:t>
            </a:r>
            <a:r>
              <a:rPr lang="en-US" sz="1600" dirty="0" smtClean="0">
                <a:latin typeface="+mn-lt"/>
              </a:rPr>
              <a:t> de </a:t>
            </a:r>
            <a:r>
              <a:rPr lang="en-US" sz="1600" dirty="0" err="1" smtClean="0">
                <a:latin typeface="+mn-lt"/>
              </a:rPr>
              <a:t>manera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proactiva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frente</a:t>
            </a:r>
            <a:r>
              <a:rPr lang="en-US" sz="1600" dirty="0" smtClean="0">
                <a:latin typeface="+mn-lt"/>
              </a:rPr>
              <a:t> a </a:t>
            </a:r>
            <a:r>
              <a:rPr lang="en-US" sz="1600" dirty="0" err="1" smtClean="0">
                <a:latin typeface="+mn-lt"/>
              </a:rPr>
              <a:t>las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auditorías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que</a:t>
            </a:r>
            <a:r>
              <a:rPr lang="en-US" sz="1600" dirty="0" smtClean="0">
                <a:latin typeface="+mn-lt"/>
              </a:rPr>
              <a:t> son </a:t>
            </a:r>
            <a:r>
              <a:rPr lang="en-US" sz="1600" dirty="0" err="1" smtClean="0">
                <a:latin typeface="+mn-lt"/>
              </a:rPr>
              <a:t>realizadas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con </a:t>
            </a:r>
            <a:r>
              <a:rPr lang="en-US" sz="1600" dirty="0" err="1" smtClean="0">
                <a:latin typeface="+mn-lt"/>
              </a:rPr>
              <a:t>cortos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períodos</a:t>
            </a:r>
            <a:r>
              <a:rPr lang="en-US" sz="1600" dirty="0" smtClean="0">
                <a:latin typeface="+mn-lt"/>
              </a:rPr>
              <a:t> de </a:t>
            </a:r>
            <a:r>
              <a:rPr lang="en-US" sz="1600" dirty="0" err="1" smtClean="0">
                <a:latin typeface="+mn-lt"/>
              </a:rPr>
              <a:t>notificación</a:t>
            </a:r>
            <a:r>
              <a:rPr lang="en-US" sz="1600" dirty="0" smtClean="0">
                <a:latin typeface="+mn-lt"/>
              </a:rPr>
              <a:t>, lo </a:t>
            </a:r>
            <a:r>
              <a:rPr lang="en-US" sz="1600" dirty="0" err="1" smtClean="0">
                <a:latin typeface="+mn-lt"/>
              </a:rPr>
              <a:t>que</a:t>
            </a:r>
            <a:r>
              <a:rPr lang="en-US" sz="1600" dirty="0" smtClean="0">
                <a:latin typeface="+mn-lt"/>
              </a:rPr>
              <a:t> genera </a:t>
            </a:r>
            <a:r>
              <a:rPr lang="en-US" sz="1600" dirty="0" err="1" smtClean="0">
                <a:latin typeface="+mn-lt"/>
              </a:rPr>
              <a:t>desajustes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internos</a:t>
            </a:r>
            <a:r>
              <a:rPr lang="en-US" sz="1600" dirty="0" smtClean="0">
                <a:latin typeface="+mn-lt"/>
              </a:rPr>
              <a:t> en </a:t>
            </a:r>
            <a:r>
              <a:rPr lang="en-US" sz="1600" dirty="0" err="1" smtClean="0">
                <a:latin typeface="+mn-lt"/>
              </a:rPr>
              <a:t>plantas</a:t>
            </a:r>
            <a:r>
              <a:rPr lang="en-US" sz="1600" dirty="0" smtClean="0">
                <a:latin typeface="+mn-lt"/>
              </a:rPr>
              <a:t>.</a:t>
            </a:r>
            <a:endParaRPr lang="en-US" sz="1600" dirty="0" smtClean="0">
              <a:latin typeface="+mn-lt"/>
            </a:endParaRPr>
          </a:p>
          <a:p>
            <a:endParaRPr lang="es-CL" sz="1600" dirty="0" smtClean="0">
              <a:latin typeface="+mn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051719" y="1265198"/>
            <a:ext cx="4780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+mn-lt"/>
              </a:rPr>
              <a:t>MATRIZ ÉTICA CONCHA Y TORO</a:t>
            </a:r>
            <a:endParaRPr lang="es-E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 bwMode="auto">
          <a:xfrm>
            <a:off x="1835696" y="48769"/>
            <a:ext cx="7287181" cy="5759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indent="-6350" algn="r">
              <a:defRPr/>
            </a:pPr>
            <a:r>
              <a:rPr lang="es-MX" sz="2400" b="1" dirty="0" smtClean="0">
                <a:solidFill>
                  <a:srgbClr val="F2F2F2"/>
                </a:solidFill>
                <a:latin typeface="Century Gothic" pitchFamily="34" charset="0"/>
                <a:cs typeface="Arial" pitchFamily="34" charset="0"/>
              </a:rPr>
              <a:t>CERTIFICACIONES</a:t>
            </a:r>
            <a:endParaRPr lang="es-MX" sz="2400" b="1" dirty="0">
              <a:solidFill>
                <a:srgbClr val="F2F2F2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45" y="1287285"/>
            <a:ext cx="8145905" cy="466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276930" y="6064624"/>
            <a:ext cx="8705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latin typeface="+mj-lt"/>
              </a:rPr>
              <a:t>Esta será una herramienta de trabajo interna, que será validada en terreno por el área de Auditorías Corporativas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26595" y="719408"/>
            <a:ext cx="742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latin typeface="+mj-lt"/>
              </a:rPr>
              <a:t>EJEMPLO DE ACCIONES CLAVE</a:t>
            </a:r>
            <a:endParaRPr lang="es-CL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6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 bwMode="auto">
          <a:xfrm>
            <a:off x="1835696" y="48769"/>
            <a:ext cx="7287181" cy="5759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indent="-6350" algn="r">
              <a:defRPr/>
            </a:pPr>
            <a:r>
              <a:rPr lang="es-MX" sz="2400" b="1" dirty="0" smtClean="0">
                <a:solidFill>
                  <a:srgbClr val="F2F2F2"/>
                </a:solidFill>
                <a:latin typeface="Century Gothic" pitchFamily="34" charset="0"/>
                <a:cs typeface="Arial" pitchFamily="34" charset="0"/>
              </a:rPr>
              <a:t>2012 – UNCSD</a:t>
            </a:r>
            <a:endParaRPr lang="es-MX" sz="2400" b="1" dirty="0">
              <a:solidFill>
                <a:srgbClr val="F2F2F2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3" name="Imagen 6" descr="ESCUDO BLANCO.psd"/>
          <p:cNvPicPr>
            <a:picLocks noChangeAspect="1"/>
          </p:cNvPicPr>
          <p:nvPr/>
        </p:nvPicPr>
        <p:blipFill>
          <a:blip r:embed="rId2" cstate="print">
            <a:lum bright="-98000" contrast="-100000"/>
          </a:blip>
          <a:srcRect/>
          <a:stretch>
            <a:fillRect/>
          </a:stretch>
        </p:blipFill>
        <p:spPr bwMode="auto">
          <a:xfrm>
            <a:off x="7342314" y="4747892"/>
            <a:ext cx="1775191" cy="16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2585363" y="3834045"/>
            <a:ext cx="49569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+mj-lt"/>
              </a:rPr>
              <a:t>Viña Concha y Toro </a:t>
            </a:r>
            <a:r>
              <a:rPr lang="es-MX" sz="1400" dirty="0" smtClean="0">
                <a:latin typeface="+mj-lt"/>
              </a:rPr>
              <a:t>busca la calidad </a:t>
            </a:r>
            <a:r>
              <a:rPr lang="es-MX" sz="1400" dirty="0" smtClean="0">
                <a:latin typeface="+mj-lt"/>
              </a:rPr>
              <a:t>y excelencia en todo sus ámbitos de acción. La ética es parte central de nuestros valores.</a:t>
            </a:r>
          </a:p>
          <a:p>
            <a:endParaRPr lang="es-MX" sz="1400" dirty="0" smtClean="0">
              <a:latin typeface="+mj-lt"/>
            </a:endParaRPr>
          </a:p>
          <a:p>
            <a:r>
              <a:rPr lang="es-MX" sz="1400" dirty="0" smtClean="0">
                <a:latin typeface="+mj-lt"/>
              </a:rPr>
              <a:t>… y nuestro compromiso es global, por ello participaremos  </a:t>
            </a:r>
            <a:r>
              <a:rPr lang="es-MX" sz="1400" dirty="0" smtClean="0">
                <a:latin typeface="+mj-lt"/>
              </a:rPr>
              <a:t>como </a:t>
            </a:r>
            <a:r>
              <a:rPr lang="es-MX" sz="1400" dirty="0" smtClean="0">
                <a:latin typeface="+mj-lt"/>
              </a:rPr>
              <a:t>auspiciadores oficiales  de RIO+20 en Junio</a:t>
            </a:r>
            <a:r>
              <a:rPr lang="es-MX" sz="1400" dirty="0" smtClean="0">
                <a:latin typeface="+mj-lt"/>
              </a:rPr>
              <a:t>2012.</a:t>
            </a:r>
            <a:endParaRPr lang="es-MX" sz="1400" dirty="0" smtClean="0">
              <a:latin typeface="+mj-lt"/>
            </a:endParaRPr>
          </a:p>
        </p:txBody>
      </p:sp>
      <p:pic>
        <p:nvPicPr>
          <p:cNvPr id="226306" name="Picture 2" descr="http://www.fcp.uncu.edu.ar/cache/chilebrasil.jpg_640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90" y="3961040"/>
            <a:ext cx="2020254" cy="1313165"/>
          </a:xfrm>
          <a:prstGeom prst="rect">
            <a:avLst/>
          </a:prstGeom>
          <a:noFill/>
        </p:spPr>
      </p:pic>
      <p:pic>
        <p:nvPicPr>
          <p:cNvPr id="226308" name="Picture 4" descr="http://globalsolutions.org/files/imagecache/campaigns/public/images/Campaign-Rio20.pn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15690" y="954283"/>
            <a:ext cx="8196770" cy="2615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1866707" y="463138"/>
            <a:ext cx="567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Retribuir en cada botella, </a:t>
            </a:r>
          </a:p>
          <a:p>
            <a:pPr algn="ctr"/>
            <a:r>
              <a:rPr lang="es-MX" sz="2400" b="1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lo que la tierra nos ha dado</a:t>
            </a:r>
            <a:endParaRPr lang="es-CL" sz="2400" b="1" i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7" name="6 Imagen" descr="LOGO_DS_DARK_BAGKGR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5511" y="5196747"/>
            <a:ext cx="4011714" cy="1335359"/>
          </a:xfrm>
          <a:prstGeom prst="rect">
            <a:avLst/>
          </a:prstGeom>
        </p:spPr>
      </p:pic>
      <p:pic>
        <p:nvPicPr>
          <p:cNvPr id="6" name="Imagen 46" descr="rage-0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8820"/>
            <a:ext cx="9144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10" y="0"/>
            <a:ext cx="8802470" cy="536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206515" y="5603757"/>
            <a:ext cx="53404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99CC00"/>
                </a:solidFill>
                <a:latin typeface="Century Gothic" pitchFamily="34" charset="0"/>
              </a:rPr>
              <a:t>VIÑA </a:t>
            </a:r>
            <a:r>
              <a:rPr lang="es-MX" sz="1600" b="1" dirty="0">
                <a:solidFill>
                  <a:srgbClr val="99CC00"/>
                </a:solidFill>
                <a:latin typeface="Century Gothic" pitchFamily="34" charset="0"/>
              </a:rPr>
              <a:t>CONCHA Y </a:t>
            </a:r>
            <a:r>
              <a:rPr lang="es-MX" sz="1600" b="1" dirty="0" smtClean="0">
                <a:solidFill>
                  <a:srgbClr val="99CC00"/>
                </a:solidFill>
                <a:latin typeface="Century Gothic" pitchFamily="34" charset="0"/>
              </a:rPr>
              <a:t>TORO</a:t>
            </a:r>
          </a:p>
          <a:p>
            <a:r>
              <a:rPr lang="es-MX" sz="2000" b="1" dirty="0" smtClean="0">
                <a:latin typeface="Century Gothic" pitchFamily="34" charset="0"/>
              </a:rPr>
              <a:t>COMPROMISO CON LA SUSTENTABILIDAD</a:t>
            </a:r>
            <a:endParaRPr lang="es-MX" b="1" dirty="0"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pic>
        <p:nvPicPr>
          <p:cNvPr id="9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7185" y="5490725"/>
            <a:ext cx="25352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8982490" y="120498"/>
            <a:ext cx="0" cy="6737502"/>
          </a:xfrm>
          <a:prstGeom prst="line">
            <a:avLst/>
          </a:prstGeom>
          <a:ln w="136525">
            <a:solidFill>
              <a:srgbClr val="66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ESCUDO BLANCO.psd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95" y="3654025"/>
            <a:ext cx="1702315" cy="16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hojas de fondo.ps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661872"/>
            <a:ext cx="6165850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0" y="864580"/>
            <a:ext cx="4392613" cy="584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L" sz="1600" dirty="0">
                <a:latin typeface="+mn-lt"/>
              </a:rPr>
              <a:t>La sustentabilidad considera  el equilibrio e integración de </a:t>
            </a:r>
            <a:r>
              <a:rPr lang="es-CL" sz="1600" b="1" dirty="0">
                <a:latin typeface="+mn-lt"/>
              </a:rPr>
              <a:t>tres elementos centrales                                             </a:t>
            </a:r>
            <a:r>
              <a:rPr lang="es-CL" sz="1600" dirty="0">
                <a:latin typeface="+mn-lt"/>
              </a:rPr>
              <a:t> 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961710" y="5617984"/>
            <a:ext cx="5184775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L" b="1" dirty="0" smtClean="0">
                <a:latin typeface="+mn-lt"/>
              </a:rPr>
              <a:t>El comercio ético es parte central y constitutiva de la sustentabilidad </a:t>
            </a:r>
            <a:r>
              <a:rPr lang="es-CL" b="1" dirty="0" smtClean="0">
                <a:latin typeface="+mn-lt"/>
              </a:rPr>
              <a:t>y de los valores de </a:t>
            </a:r>
            <a:r>
              <a:rPr lang="es-CL" b="1" dirty="0" smtClean="0">
                <a:latin typeface="+mn-lt"/>
              </a:rPr>
              <a:t>la compañía</a:t>
            </a:r>
            <a:endParaRPr lang="es-CL" b="1" dirty="0"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94225" y="1825005"/>
            <a:ext cx="1562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  <a:latin typeface="+mn-lt"/>
              </a:rPr>
              <a:t>Económicamente viable</a:t>
            </a:r>
            <a:endParaRPr lang="es-CL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144713" y="3304052"/>
            <a:ext cx="15636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  <a:latin typeface="+mn-lt"/>
              </a:rPr>
              <a:t>Ambientalmente amistoso</a:t>
            </a:r>
            <a:endParaRPr lang="es-CL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130675" y="3716802"/>
            <a:ext cx="15621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  <a:latin typeface="+mn-lt"/>
              </a:rPr>
              <a:t>Socialmente equitativo</a:t>
            </a:r>
            <a:endParaRPr lang="es-CL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835696" y="48769"/>
            <a:ext cx="7287181" cy="5759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indent="-6350" algn="r">
              <a:defRPr/>
            </a:pPr>
            <a:r>
              <a:rPr lang="es-MX" sz="2400" b="1" dirty="0" smtClean="0">
                <a:solidFill>
                  <a:srgbClr val="F2F2F2"/>
                </a:solidFill>
                <a:latin typeface="Century Gothic" pitchFamily="34" charset="0"/>
                <a:cs typeface="Arial" pitchFamily="34" charset="0"/>
              </a:rPr>
              <a:t>SUSTENTABILIDAD – Viña Concha y Toro</a:t>
            </a:r>
            <a:endParaRPr lang="es-MX" sz="2400" b="1" dirty="0">
              <a:solidFill>
                <a:srgbClr val="F2F2F2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96525" y="1628800"/>
            <a:ext cx="4861686" cy="171019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s-CL" sz="1800" dirty="0" smtClean="0"/>
              <a:t>En junio de 2004, el Directorio de Viña Concha y Toro aprobó el Código de Ética, que comprende: 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835696" y="48769"/>
            <a:ext cx="7287181" cy="5759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indent="-6350" algn="r">
              <a:defRPr/>
            </a:pPr>
            <a:r>
              <a:rPr lang="es-MX" sz="2400" b="1" dirty="0" smtClean="0">
                <a:solidFill>
                  <a:srgbClr val="F2F2F2"/>
                </a:solidFill>
                <a:latin typeface="Century Gothic" pitchFamily="34" charset="0"/>
                <a:cs typeface="Arial" pitchFamily="34" charset="0"/>
              </a:rPr>
              <a:t>CÓDIGO DE ÉTICA – Viña Concha y Toro</a:t>
            </a:r>
            <a:endParaRPr lang="es-MX" sz="2400" b="1" dirty="0">
              <a:solidFill>
                <a:srgbClr val="F2F2F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01570" y="2573905"/>
            <a:ext cx="38969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eaLnBrk="1" hangingPunct="1">
              <a:buBlip>
                <a:blip r:embed="rId3"/>
              </a:buBlip>
              <a:defRPr/>
            </a:pPr>
            <a:r>
              <a:rPr lang="es-CL" sz="1400" dirty="0" smtClean="0">
                <a:latin typeface="+mn-lt"/>
              </a:rPr>
              <a:t>Obligaciones de </a:t>
            </a:r>
            <a:r>
              <a:rPr lang="es-CL" sz="1400" dirty="0" smtClean="0">
                <a:latin typeface="+mn-lt"/>
              </a:rPr>
              <a:t>gerentes. </a:t>
            </a:r>
            <a:endParaRPr lang="es-CL" sz="1400" dirty="0" smtClean="0">
              <a:latin typeface="+mn-lt"/>
            </a:endParaRPr>
          </a:p>
          <a:p>
            <a:pPr marL="231775" indent="-231775" eaLnBrk="1" hangingPunct="1">
              <a:buBlip>
                <a:blip r:embed="rId3"/>
              </a:buBlip>
              <a:defRPr/>
            </a:pPr>
            <a:r>
              <a:rPr lang="es-CL" sz="1400" dirty="0" smtClean="0">
                <a:latin typeface="+mn-lt"/>
              </a:rPr>
              <a:t>Personal </a:t>
            </a:r>
            <a:r>
              <a:rPr lang="es-CL" sz="1400" dirty="0" smtClean="0">
                <a:latin typeface="+mn-lt"/>
              </a:rPr>
              <a:t>de la compañía.</a:t>
            </a:r>
          </a:p>
          <a:p>
            <a:pPr marL="231775" indent="-231775" eaLnBrk="1" hangingPunct="1">
              <a:buBlip>
                <a:blip r:embed="rId3"/>
              </a:buBlip>
              <a:defRPr/>
            </a:pPr>
            <a:r>
              <a:rPr lang="es-CL" sz="1400" dirty="0" smtClean="0">
                <a:latin typeface="+mn-lt"/>
              </a:rPr>
              <a:t>Conflicto de intereses.</a:t>
            </a:r>
          </a:p>
          <a:p>
            <a:pPr marL="231775" indent="-231775" eaLnBrk="1" hangingPunct="1">
              <a:buBlip>
                <a:blip r:embed="rId3"/>
              </a:buBlip>
              <a:defRPr/>
            </a:pPr>
            <a:r>
              <a:rPr lang="es-CL" sz="1400" dirty="0" smtClean="0">
                <a:latin typeface="+mn-lt"/>
              </a:rPr>
              <a:t>Uso de la propiedad e información, información privilegiada, independencia, comunicaciones y certificados.</a:t>
            </a:r>
          </a:p>
          <a:p>
            <a:pPr marL="231775" indent="-231775" eaLnBrk="1" hangingPunct="1">
              <a:buBlip>
                <a:blip r:embed="rId3"/>
              </a:buBlip>
              <a:defRPr/>
            </a:pPr>
            <a:r>
              <a:rPr lang="es-CL" sz="1400" dirty="0" smtClean="0">
                <a:latin typeface="+mn-lt"/>
              </a:rPr>
              <a:t>Comportamiento justo.</a:t>
            </a:r>
          </a:p>
          <a:p>
            <a:pPr marL="231775" indent="-231775" eaLnBrk="1" hangingPunct="1">
              <a:buBlip>
                <a:blip r:embed="rId3"/>
              </a:buBlip>
              <a:defRPr/>
            </a:pPr>
            <a:r>
              <a:rPr lang="es-CL" sz="1400" dirty="0" smtClean="0">
                <a:latin typeface="+mn-lt"/>
              </a:rPr>
              <a:t>Cumplimiento de las leyes y normas relacionadas a la salud y seguridad.</a:t>
            </a:r>
          </a:p>
          <a:p>
            <a:pPr marL="231775" indent="-231775" eaLnBrk="1" hangingPunct="1">
              <a:buBlip>
                <a:blip r:embed="rId3"/>
              </a:buBlip>
              <a:defRPr/>
            </a:pPr>
            <a:r>
              <a:rPr lang="es-CL" sz="1400" dirty="0" smtClean="0">
                <a:latin typeface="+mn-lt"/>
              </a:rPr>
              <a:t>Relaciones con productores, proveedores y clientes.</a:t>
            </a:r>
          </a:p>
          <a:p>
            <a:pPr marL="231775" indent="-231775" eaLnBrk="1" hangingPunct="1">
              <a:buBlip>
                <a:blip r:embed="rId3"/>
              </a:buBlip>
              <a:defRPr/>
            </a:pPr>
            <a:r>
              <a:rPr lang="es-CL" sz="1400" dirty="0" smtClean="0">
                <a:latin typeface="+mn-lt"/>
              </a:rPr>
              <a:t>Protección del medio ambiente.</a:t>
            </a:r>
            <a:endParaRPr lang="es-ES" sz="1400" dirty="0" smtClean="0">
              <a:latin typeface="+mn-lt"/>
            </a:endParaRPr>
          </a:p>
        </p:txBody>
      </p:sp>
      <p:pic>
        <p:nvPicPr>
          <p:cNvPr id="7" name="6 Imagen" descr="codigo etic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182" y="1133745"/>
            <a:ext cx="3799112" cy="48958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55323" y="1403775"/>
            <a:ext cx="450214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POLÍTICA AMBIENTAL</a:t>
            </a:r>
          </a:p>
          <a:p>
            <a:r>
              <a:rPr lang="en-US" sz="1600" b="1" dirty="0" err="1" smtClean="0">
                <a:solidFill>
                  <a:srgbClr val="99CC00"/>
                </a:solidFill>
                <a:latin typeface="+mj-lt"/>
              </a:rPr>
              <a:t>Viña</a:t>
            </a:r>
            <a:r>
              <a:rPr lang="en-US" sz="1600" b="1" dirty="0" smtClean="0">
                <a:solidFill>
                  <a:srgbClr val="99CC0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99CC00"/>
                </a:solidFill>
                <a:latin typeface="+mj-lt"/>
              </a:rPr>
              <a:t>Concha</a:t>
            </a:r>
            <a:r>
              <a:rPr lang="en-US" sz="1600" b="1" dirty="0" smtClean="0">
                <a:solidFill>
                  <a:srgbClr val="99CC00"/>
                </a:solidFill>
                <a:latin typeface="+mj-lt"/>
              </a:rPr>
              <a:t> y Toro </a:t>
            </a:r>
          </a:p>
          <a:p>
            <a:endParaRPr lang="en-US" dirty="0" smtClean="0">
              <a:latin typeface="+mj-lt"/>
            </a:endParaRPr>
          </a:p>
          <a:p>
            <a:r>
              <a:rPr lang="es-CL" sz="1600" dirty="0" smtClean="0">
                <a:latin typeface="+mj-lt"/>
              </a:rPr>
              <a:t>Cada etapa de la elaboración de nuestros vinos, desde el viñedo hasta la botella, está marcada por un profundo respeto por la naturaleza, y una constante búsqueda y compromiso con la excelencia. </a:t>
            </a:r>
          </a:p>
          <a:p>
            <a:endParaRPr lang="es-CL" sz="1600" dirty="0" smtClean="0">
              <a:latin typeface="+mj-lt"/>
            </a:endParaRPr>
          </a:p>
          <a:p>
            <a:r>
              <a:rPr lang="es-CL" sz="1600" dirty="0" smtClean="0">
                <a:latin typeface="+mj-lt"/>
              </a:rPr>
              <a:t>Por lo mismo, nos distinguimos por elaborar vinos de excelente calidad respetando la naturaleza, su armonía y equilibrio, con un especial cuidado del medio ambiente, junto a un </a:t>
            </a:r>
            <a:r>
              <a:rPr lang="es-CL" sz="1600" b="1" dirty="0" smtClean="0">
                <a:latin typeface="+mj-lt"/>
              </a:rPr>
              <a:t>manejo delicado e integrado del hombre dentro del viñedo y la bodega.</a:t>
            </a:r>
            <a:r>
              <a:rPr lang="en-US" sz="1600" b="1" dirty="0" smtClean="0">
                <a:latin typeface="+mj-lt"/>
              </a:rPr>
              <a:t>  </a:t>
            </a:r>
            <a:endParaRPr lang="es-CL" sz="1600" b="1" dirty="0">
              <a:latin typeface="+mj-lt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1835696" y="48769"/>
            <a:ext cx="7287181" cy="5759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indent="-6350" algn="r">
              <a:defRPr/>
            </a:pPr>
            <a:r>
              <a:rPr lang="es-MX" sz="2400" b="1" dirty="0" smtClean="0">
                <a:solidFill>
                  <a:srgbClr val="F2F2F2"/>
                </a:solidFill>
                <a:latin typeface="Century Gothic" pitchFamily="34" charset="0"/>
                <a:cs typeface="Arial" pitchFamily="34" charset="0"/>
              </a:rPr>
              <a:t>POLÍTICA AMBIENTAL – Viña Concha y Toro</a:t>
            </a:r>
            <a:endParaRPr lang="es-MX" sz="2400" b="1" dirty="0">
              <a:solidFill>
                <a:srgbClr val="F2F2F2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94911"/>
            <a:ext cx="3899971" cy="584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n 6" descr="ESCUDO BLANCO.psd"/>
          <p:cNvPicPr>
            <a:picLocks noChangeAspect="1"/>
          </p:cNvPicPr>
          <p:nvPr/>
        </p:nvPicPr>
        <p:blipFill>
          <a:blip r:embed="rId3" cstate="print">
            <a:lum bright="-98000" contrast="-100000"/>
          </a:blip>
          <a:srcRect/>
          <a:stretch>
            <a:fillRect/>
          </a:stretch>
        </p:blipFill>
        <p:spPr bwMode="auto">
          <a:xfrm>
            <a:off x="7587335" y="5004175"/>
            <a:ext cx="1445532" cy="138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639" y="1057922"/>
            <a:ext cx="4163976" cy="486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1 Título"/>
          <p:cNvSpPr txBox="1">
            <a:spLocks/>
          </p:cNvSpPr>
          <p:nvPr/>
        </p:nvSpPr>
        <p:spPr bwMode="auto">
          <a:xfrm>
            <a:off x="1835696" y="48769"/>
            <a:ext cx="7287181" cy="5759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indent="-6350" algn="r">
              <a:defRPr/>
            </a:pPr>
            <a:r>
              <a:rPr lang="es-MX" sz="2400" b="1" dirty="0">
                <a:solidFill>
                  <a:srgbClr val="F2F2F2"/>
                </a:solidFill>
                <a:latin typeface="Century Gothic" pitchFamily="34" charset="0"/>
                <a:cs typeface="Arial" pitchFamily="34" charset="0"/>
              </a:rPr>
              <a:t>PROYECTOS 2008 – </a:t>
            </a:r>
            <a:r>
              <a:rPr lang="es-MX" sz="2400" b="1" dirty="0" smtClean="0">
                <a:solidFill>
                  <a:srgbClr val="F2F2F2"/>
                </a:solidFill>
                <a:latin typeface="Century Gothic" pitchFamily="34" charset="0"/>
                <a:cs typeface="Arial" pitchFamily="34" charset="0"/>
              </a:rPr>
              <a:t>2012</a:t>
            </a:r>
            <a:endParaRPr lang="es-MX" sz="2400" b="1" dirty="0">
              <a:solidFill>
                <a:srgbClr val="F2F2F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6535" y="1808820"/>
            <a:ext cx="22952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b="1" dirty="0" smtClean="0">
                <a:latin typeface="+mn-lt"/>
              </a:rPr>
              <a:t>¿Cómo se han integrado los temas a los requerimientos sociales y ambientales a los procesos productivos?  </a:t>
            </a:r>
          </a:p>
          <a:p>
            <a:pPr algn="r"/>
            <a:endParaRPr lang="es-CL" sz="1600" dirty="0" smtClean="0">
              <a:latin typeface="+mn-lt"/>
            </a:endParaRPr>
          </a:p>
          <a:p>
            <a:pPr algn="r"/>
            <a:endParaRPr lang="es-CL" sz="1600" dirty="0" smtClean="0">
              <a:latin typeface="+mn-lt"/>
            </a:endParaRPr>
          </a:p>
          <a:p>
            <a:pPr algn="r"/>
            <a:r>
              <a:rPr lang="es-CL" sz="1600" dirty="0" smtClean="0">
                <a:latin typeface="+mn-lt"/>
              </a:rPr>
              <a:t>Concha </a:t>
            </a:r>
            <a:r>
              <a:rPr lang="es-CL" sz="1600" dirty="0" smtClean="0">
                <a:latin typeface="+mn-lt"/>
              </a:rPr>
              <a:t>y Toro ha desarrollado una serie de proyectos en distintos aspectos, los cuales hemos organizado en torno a los siguientes </a:t>
            </a:r>
            <a:r>
              <a:rPr lang="es-CL" sz="1600" b="1" dirty="0" smtClean="0">
                <a:latin typeface="+mn-lt"/>
              </a:rPr>
              <a:t>ámbitos de </a:t>
            </a:r>
            <a:r>
              <a:rPr lang="es-CL" sz="1600" b="1" dirty="0" smtClean="0">
                <a:latin typeface="+mn-lt"/>
              </a:rPr>
              <a:t>acción</a:t>
            </a:r>
            <a:endParaRPr lang="es-CL" sz="1600" dirty="0"/>
          </a:p>
        </p:txBody>
      </p:sp>
      <p:sp>
        <p:nvSpPr>
          <p:cNvPr id="25" name="24 Forma libre"/>
          <p:cNvSpPr/>
          <p:nvPr/>
        </p:nvSpPr>
        <p:spPr>
          <a:xfrm>
            <a:off x="5922665" y="1764648"/>
            <a:ext cx="422275" cy="588962"/>
          </a:xfrm>
          <a:custGeom>
            <a:avLst/>
            <a:gdLst>
              <a:gd name="connsiteX0" fmla="*/ 20431 w 422767"/>
              <a:gd name="connsiteY0" fmla="*/ 587686 h 587686"/>
              <a:gd name="connsiteX1" fmla="*/ 44815 w 422767"/>
              <a:gd name="connsiteY1" fmla="*/ 477958 h 587686"/>
              <a:gd name="connsiteX2" fmla="*/ 20431 w 422767"/>
              <a:gd name="connsiteY2" fmla="*/ 270694 h 587686"/>
              <a:gd name="connsiteX3" fmla="*/ 57007 w 422767"/>
              <a:gd name="connsiteY3" fmla="*/ 51238 h 587686"/>
              <a:gd name="connsiteX4" fmla="*/ 93583 w 422767"/>
              <a:gd name="connsiteY4" fmla="*/ 14662 h 587686"/>
              <a:gd name="connsiteX5" fmla="*/ 130159 w 422767"/>
              <a:gd name="connsiteY5" fmla="*/ 2470 h 587686"/>
              <a:gd name="connsiteX6" fmla="*/ 252079 w 422767"/>
              <a:gd name="connsiteY6" fmla="*/ 14662 h 587686"/>
              <a:gd name="connsiteX7" fmla="*/ 300847 w 422767"/>
              <a:gd name="connsiteY7" fmla="*/ 148774 h 587686"/>
              <a:gd name="connsiteX8" fmla="*/ 325231 w 422767"/>
              <a:gd name="connsiteY8" fmla="*/ 185350 h 587686"/>
              <a:gd name="connsiteX9" fmla="*/ 337423 w 422767"/>
              <a:gd name="connsiteY9" fmla="*/ 221926 h 587686"/>
              <a:gd name="connsiteX10" fmla="*/ 313039 w 422767"/>
              <a:gd name="connsiteY10" fmla="*/ 270694 h 587686"/>
              <a:gd name="connsiteX11" fmla="*/ 166735 w 422767"/>
              <a:gd name="connsiteY11" fmla="*/ 319462 h 587686"/>
              <a:gd name="connsiteX12" fmla="*/ 142351 w 422767"/>
              <a:gd name="connsiteY12" fmla="*/ 148774 h 587686"/>
              <a:gd name="connsiteX13" fmla="*/ 166735 w 422767"/>
              <a:gd name="connsiteY13" fmla="*/ 112198 h 587686"/>
              <a:gd name="connsiteX14" fmla="*/ 288655 w 422767"/>
              <a:gd name="connsiteY14" fmla="*/ 51238 h 587686"/>
              <a:gd name="connsiteX15" fmla="*/ 422767 w 422767"/>
              <a:gd name="connsiteY15" fmla="*/ 51238 h 58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2767" h="587686">
                <a:moveTo>
                  <a:pt x="20431" y="587686"/>
                </a:moveTo>
                <a:cubicBezTo>
                  <a:pt x="28559" y="551110"/>
                  <a:pt x="43033" y="515384"/>
                  <a:pt x="44815" y="477958"/>
                </a:cubicBezTo>
                <a:cubicBezTo>
                  <a:pt x="48561" y="399297"/>
                  <a:pt x="34743" y="342253"/>
                  <a:pt x="20431" y="270694"/>
                </a:cubicBezTo>
                <a:cubicBezTo>
                  <a:pt x="28316" y="152423"/>
                  <a:pt x="0" y="119646"/>
                  <a:pt x="57007" y="51238"/>
                </a:cubicBezTo>
                <a:cubicBezTo>
                  <a:pt x="68045" y="37992"/>
                  <a:pt x="79237" y="24226"/>
                  <a:pt x="93583" y="14662"/>
                </a:cubicBezTo>
                <a:cubicBezTo>
                  <a:pt x="104276" y="7533"/>
                  <a:pt x="117967" y="6534"/>
                  <a:pt x="130159" y="2470"/>
                </a:cubicBezTo>
                <a:cubicBezTo>
                  <a:pt x="170799" y="6534"/>
                  <a:pt x="213959" y="0"/>
                  <a:pt x="252079" y="14662"/>
                </a:cubicBezTo>
                <a:cubicBezTo>
                  <a:pt x="301829" y="33796"/>
                  <a:pt x="291535" y="117734"/>
                  <a:pt x="300847" y="148774"/>
                </a:cubicBezTo>
                <a:cubicBezTo>
                  <a:pt x="305057" y="162809"/>
                  <a:pt x="318678" y="172244"/>
                  <a:pt x="325231" y="185350"/>
                </a:cubicBezTo>
                <a:cubicBezTo>
                  <a:pt x="330978" y="196845"/>
                  <a:pt x="333359" y="209734"/>
                  <a:pt x="337423" y="221926"/>
                </a:cubicBezTo>
                <a:cubicBezTo>
                  <a:pt x="329295" y="238182"/>
                  <a:pt x="318261" y="253286"/>
                  <a:pt x="313039" y="270694"/>
                </a:cubicBezTo>
                <a:cubicBezTo>
                  <a:pt x="278461" y="385953"/>
                  <a:pt x="352584" y="353253"/>
                  <a:pt x="166735" y="319462"/>
                </a:cubicBezTo>
                <a:cubicBezTo>
                  <a:pt x="94401" y="271239"/>
                  <a:pt x="112378" y="298638"/>
                  <a:pt x="142351" y="148774"/>
                </a:cubicBezTo>
                <a:cubicBezTo>
                  <a:pt x="145225" y="134406"/>
                  <a:pt x="155708" y="121847"/>
                  <a:pt x="166735" y="112198"/>
                </a:cubicBezTo>
                <a:cubicBezTo>
                  <a:pt x="200760" y="82426"/>
                  <a:pt x="241800" y="54362"/>
                  <a:pt x="288655" y="51238"/>
                </a:cubicBezTo>
                <a:cubicBezTo>
                  <a:pt x="333260" y="48264"/>
                  <a:pt x="378063" y="51238"/>
                  <a:pt x="422767" y="51238"/>
                </a:cubicBezTo>
              </a:path>
            </a:pathLst>
          </a:custGeom>
          <a:ln w="127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6" name="25 Forma libre"/>
          <p:cNvSpPr/>
          <p:nvPr/>
        </p:nvSpPr>
        <p:spPr>
          <a:xfrm>
            <a:off x="7826078" y="3245785"/>
            <a:ext cx="404812" cy="409575"/>
          </a:xfrm>
          <a:custGeom>
            <a:avLst/>
            <a:gdLst>
              <a:gd name="connsiteX0" fmla="*/ 0 w 731520"/>
              <a:gd name="connsiteY0" fmla="*/ 0 h 914400"/>
              <a:gd name="connsiteX1" fmla="*/ 12192 w 731520"/>
              <a:gd name="connsiteY1" fmla="*/ 48768 h 914400"/>
              <a:gd name="connsiteX2" fmla="*/ 109728 w 731520"/>
              <a:gd name="connsiteY2" fmla="*/ 304800 h 914400"/>
              <a:gd name="connsiteX3" fmla="*/ 280416 w 731520"/>
              <a:gd name="connsiteY3" fmla="*/ 475488 h 914400"/>
              <a:gd name="connsiteX4" fmla="*/ 329184 w 731520"/>
              <a:gd name="connsiteY4" fmla="*/ 499872 h 914400"/>
              <a:gd name="connsiteX5" fmla="*/ 499872 w 731520"/>
              <a:gd name="connsiteY5" fmla="*/ 512064 h 914400"/>
              <a:gd name="connsiteX6" fmla="*/ 658368 w 731520"/>
              <a:gd name="connsiteY6" fmla="*/ 475488 h 914400"/>
              <a:gd name="connsiteX7" fmla="*/ 707136 w 731520"/>
              <a:gd name="connsiteY7" fmla="*/ 451104 h 914400"/>
              <a:gd name="connsiteX8" fmla="*/ 731520 w 731520"/>
              <a:gd name="connsiteY8" fmla="*/ 377952 h 914400"/>
              <a:gd name="connsiteX9" fmla="*/ 694944 w 731520"/>
              <a:gd name="connsiteY9" fmla="*/ 231648 h 914400"/>
              <a:gd name="connsiteX10" fmla="*/ 658368 w 731520"/>
              <a:gd name="connsiteY10" fmla="*/ 195072 h 914400"/>
              <a:gd name="connsiteX11" fmla="*/ 573024 w 731520"/>
              <a:gd name="connsiteY11" fmla="*/ 146304 h 914400"/>
              <a:gd name="connsiteX12" fmla="*/ 414528 w 731520"/>
              <a:gd name="connsiteY12" fmla="*/ 158496 h 914400"/>
              <a:gd name="connsiteX13" fmla="*/ 377952 w 731520"/>
              <a:gd name="connsiteY13" fmla="*/ 195072 h 914400"/>
              <a:gd name="connsiteX14" fmla="*/ 341376 w 731520"/>
              <a:gd name="connsiteY14" fmla="*/ 243840 h 914400"/>
              <a:gd name="connsiteX15" fmla="*/ 316992 w 731520"/>
              <a:gd name="connsiteY15" fmla="*/ 280416 h 914400"/>
              <a:gd name="connsiteX16" fmla="*/ 268224 w 731520"/>
              <a:gd name="connsiteY16" fmla="*/ 329184 h 914400"/>
              <a:gd name="connsiteX17" fmla="*/ 268224 w 731520"/>
              <a:gd name="connsiteY17" fmla="*/ 707136 h 914400"/>
              <a:gd name="connsiteX18" fmla="*/ 292608 w 731520"/>
              <a:gd name="connsiteY18" fmla="*/ 768096 h 914400"/>
              <a:gd name="connsiteX19" fmla="*/ 341376 w 731520"/>
              <a:gd name="connsiteY19" fmla="*/ 816864 h 914400"/>
              <a:gd name="connsiteX20" fmla="*/ 365760 w 731520"/>
              <a:gd name="connsiteY20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1520" h="914400">
                <a:moveTo>
                  <a:pt x="0" y="0"/>
                </a:moveTo>
                <a:cubicBezTo>
                  <a:pt x="4064" y="16256"/>
                  <a:pt x="6516" y="33002"/>
                  <a:pt x="12192" y="48768"/>
                </a:cubicBezTo>
                <a:cubicBezTo>
                  <a:pt x="43126" y="134696"/>
                  <a:pt x="70024" y="222555"/>
                  <a:pt x="109728" y="304800"/>
                </a:cubicBezTo>
                <a:cubicBezTo>
                  <a:pt x="152784" y="393988"/>
                  <a:pt x="204848" y="418812"/>
                  <a:pt x="280416" y="475488"/>
                </a:cubicBezTo>
                <a:cubicBezTo>
                  <a:pt x="294956" y="486393"/>
                  <a:pt x="311257" y="496884"/>
                  <a:pt x="329184" y="499872"/>
                </a:cubicBezTo>
                <a:cubicBezTo>
                  <a:pt x="385449" y="509249"/>
                  <a:pt x="442976" y="508000"/>
                  <a:pt x="499872" y="512064"/>
                </a:cubicBezTo>
                <a:cubicBezTo>
                  <a:pt x="552704" y="499872"/>
                  <a:pt x="606351" y="490787"/>
                  <a:pt x="658368" y="475488"/>
                </a:cubicBezTo>
                <a:cubicBezTo>
                  <a:pt x="675804" y="470360"/>
                  <a:pt x="696231" y="465644"/>
                  <a:pt x="707136" y="451104"/>
                </a:cubicBezTo>
                <a:cubicBezTo>
                  <a:pt x="722558" y="430542"/>
                  <a:pt x="731520" y="377952"/>
                  <a:pt x="731520" y="377952"/>
                </a:cubicBezTo>
                <a:cubicBezTo>
                  <a:pt x="719328" y="329184"/>
                  <a:pt x="713613" y="278322"/>
                  <a:pt x="694944" y="231648"/>
                </a:cubicBezTo>
                <a:cubicBezTo>
                  <a:pt x="688540" y="215639"/>
                  <a:pt x="671614" y="206110"/>
                  <a:pt x="658368" y="195072"/>
                </a:cubicBezTo>
                <a:cubicBezTo>
                  <a:pt x="632519" y="173531"/>
                  <a:pt x="602836" y="161210"/>
                  <a:pt x="573024" y="146304"/>
                </a:cubicBezTo>
                <a:cubicBezTo>
                  <a:pt x="520192" y="150368"/>
                  <a:pt x="465934" y="145645"/>
                  <a:pt x="414528" y="158496"/>
                </a:cubicBezTo>
                <a:cubicBezTo>
                  <a:pt x="397801" y="162678"/>
                  <a:pt x="389173" y="181981"/>
                  <a:pt x="377952" y="195072"/>
                </a:cubicBezTo>
                <a:cubicBezTo>
                  <a:pt x="364728" y="210500"/>
                  <a:pt x="353187" y="227305"/>
                  <a:pt x="341376" y="243840"/>
                </a:cubicBezTo>
                <a:cubicBezTo>
                  <a:pt x="332859" y="255764"/>
                  <a:pt x="326528" y="269291"/>
                  <a:pt x="316992" y="280416"/>
                </a:cubicBezTo>
                <a:cubicBezTo>
                  <a:pt x="302031" y="297871"/>
                  <a:pt x="284480" y="312928"/>
                  <a:pt x="268224" y="329184"/>
                </a:cubicBezTo>
                <a:cubicBezTo>
                  <a:pt x="225071" y="501795"/>
                  <a:pt x="229774" y="437985"/>
                  <a:pt x="268224" y="707136"/>
                </a:cubicBezTo>
                <a:cubicBezTo>
                  <a:pt x="271319" y="728801"/>
                  <a:pt x="280468" y="749886"/>
                  <a:pt x="292608" y="768096"/>
                </a:cubicBezTo>
                <a:cubicBezTo>
                  <a:pt x="305360" y="787224"/>
                  <a:pt x="325120" y="800608"/>
                  <a:pt x="341376" y="816864"/>
                </a:cubicBezTo>
                <a:cubicBezTo>
                  <a:pt x="366876" y="906116"/>
                  <a:pt x="365760" y="872622"/>
                  <a:pt x="365760" y="914400"/>
                </a:cubicBezTo>
              </a:path>
            </a:pathLst>
          </a:custGeom>
          <a:ln w="127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9" name="28 CuadroTexto"/>
          <p:cNvSpPr txBox="1"/>
          <p:nvPr/>
        </p:nvSpPr>
        <p:spPr>
          <a:xfrm>
            <a:off x="7503815" y="3636310"/>
            <a:ext cx="13525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MX" sz="1000" dirty="0">
                <a:latin typeface="+mn-lt"/>
              </a:rPr>
              <a:t>Energías Renovables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MX" sz="1000" dirty="0">
                <a:latin typeface="+mn-lt"/>
              </a:rPr>
              <a:t>Eficiencia </a:t>
            </a:r>
            <a:r>
              <a:rPr lang="es-MX" sz="1000" dirty="0" smtClean="0">
                <a:latin typeface="+mn-lt"/>
              </a:rPr>
              <a:t>Energética</a:t>
            </a:r>
            <a:endParaRPr lang="es-MX" sz="1000" dirty="0">
              <a:latin typeface="+mn-lt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338619" y="1350294"/>
            <a:ext cx="2160588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MX" sz="1000" dirty="0">
                <a:latin typeface="+mn-lt"/>
              </a:rPr>
              <a:t>Insumos </a:t>
            </a:r>
            <a:r>
              <a:rPr lang="es-MX" sz="1000" dirty="0" smtClean="0">
                <a:latin typeface="+mn-lt"/>
              </a:rPr>
              <a:t>sustentables</a:t>
            </a:r>
            <a:endParaRPr lang="es-MX" sz="10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000" dirty="0">
                <a:latin typeface="+mn-lt"/>
              </a:rPr>
              <a:t>Gestión de Residuos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MX" sz="1000" dirty="0">
                <a:latin typeface="+mn-lt"/>
              </a:rPr>
              <a:t>Reciclaje y </a:t>
            </a:r>
            <a:r>
              <a:rPr lang="es-MX" sz="1000" dirty="0" smtClean="0">
                <a:latin typeface="+mn-lt"/>
              </a:rPr>
              <a:t>reutilización</a:t>
            </a:r>
            <a:endParaRPr lang="es-MX" sz="1000" dirty="0">
              <a:latin typeface="+mn-lt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131840" y="1836085"/>
            <a:ext cx="1728788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MX" sz="1000" dirty="0">
                <a:latin typeface="+mn-lt"/>
              </a:rPr>
              <a:t>APL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MX" sz="1000" dirty="0">
                <a:latin typeface="+mn-lt"/>
              </a:rPr>
              <a:t>Código de Sustentabilidad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MX" sz="1000" dirty="0">
                <a:latin typeface="+mn-lt"/>
              </a:rPr>
              <a:t>Reporte </a:t>
            </a:r>
            <a:r>
              <a:rPr lang="es-MX" sz="1000" dirty="0" smtClean="0">
                <a:latin typeface="+mn-lt"/>
              </a:rPr>
              <a:t>GRI</a:t>
            </a:r>
            <a:endParaRPr lang="es-MX" sz="1000" dirty="0">
              <a:latin typeface="+mn-lt"/>
            </a:endParaRPr>
          </a:p>
        </p:txBody>
      </p:sp>
      <p:sp>
        <p:nvSpPr>
          <p:cNvPr id="32" name="31 Forma libre"/>
          <p:cNvSpPr/>
          <p:nvPr/>
        </p:nvSpPr>
        <p:spPr>
          <a:xfrm>
            <a:off x="3969330" y="2283695"/>
            <a:ext cx="330200" cy="317500"/>
          </a:xfrm>
          <a:custGeom>
            <a:avLst/>
            <a:gdLst>
              <a:gd name="connsiteX0" fmla="*/ 0 w 331200"/>
              <a:gd name="connsiteY0" fmla="*/ 0 h 316992"/>
              <a:gd name="connsiteX1" fmla="*/ 134112 w 331200"/>
              <a:gd name="connsiteY1" fmla="*/ 36576 h 316992"/>
              <a:gd name="connsiteX2" fmla="*/ 158496 w 331200"/>
              <a:gd name="connsiteY2" fmla="*/ 73152 h 316992"/>
              <a:gd name="connsiteX3" fmla="*/ 158496 w 331200"/>
              <a:gd name="connsiteY3" fmla="*/ 256032 h 316992"/>
              <a:gd name="connsiteX4" fmla="*/ 134112 w 331200"/>
              <a:gd name="connsiteY4" fmla="*/ 292608 h 316992"/>
              <a:gd name="connsiteX5" fmla="*/ 60960 w 331200"/>
              <a:gd name="connsiteY5" fmla="*/ 280416 h 316992"/>
              <a:gd name="connsiteX6" fmla="*/ 12192 w 331200"/>
              <a:gd name="connsiteY6" fmla="*/ 207264 h 316992"/>
              <a:gd name="connsiteX7" fmla="*/ 24384 w 331200"/>
              <a:gd name="connsiteY7" fmla="*/ 158496 h 316992"/>
              <a:gd name="connsiteX8" fmla="*/ 134112 w 331200"/>
              <a:gd name="connsiteY8" fmla="*/ 121920 h 316992"/>
              <a:gd name="connsiteX9" fmla="*/ 170688 w 331200"/>
              <a:gd name="connsiteY9" fmla="*/ 109728 h 316992"/>
              <a:gd name="connsiteX10" fmla="*/ 268224 w 331200"/>
              <a:gd name="connsiteY10" fmla="*/ 146304 h 316992"/>
              <a:gd name="connsiteX11" fmla="*/ 329184 w 331200"/>
              <a:gd name="connsiteY11" fmla="*/ 268224 h 316992"/>
              <a:gd name="connsiteX12" fmla="*/ 329184 w 331200"/>
              <a:gd name="connsiteY12" fmla="*/ 316992 h 3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200" h="316992">
                <a:moveTo>
                  <a:pt x="0" y="0"/>
                </a:moveTo>
                <a:cubicBezTo>
                  <a:pt x="110004" y="27501"/>
                  <a:pt x="65743" y="13786"/>
                  <a:pt x="134112" y="36576"/>
                </a:cubicBezTo>
                <a:cubicBezTo>
                  <a:pt x="142240" y="48768"/>
                  <a:pt x="151943" y="60046"/>
                  <a:pt x="158496" y="73152"/>
                </a:cubicBezTo>
                <a:cubicBezTo>
                  <a:pt x="186634" y="129427"/>
                  <a:pt x="169964" y="198692"/>
                  <a:pt x="158496" y="256032"/>
                </a:cubicBezTo>
                <a:cubicBezTo>
                  <a:pt x="155622" y="270400"/>
                  <a:pt x="142240" y="280416"/>
                  <a:pt x="134112" y="292608"/>
                </a:cubicBezTo>
                <a:cubicBezTo>
                  <a:pt x="109728" y="288544"/>
                  <a:pt x="81212" y="294592"/>
                  <a:pt x="60960" y="280416"/>
                </a:cubicBezTo>
                <a:cubicBezTo>
                  <a:pt x="36952" y="263610"/>
                  <a:pt x="12192" y="207264"/>
                  <a:pt x="12192" y="207264"/>
                </a:cubicBezTo>
                <a:cubicBezTo>
                  <a:pt x="16256" y="191008"/>
                  <a:pt x="15089" y="172438"/>
                  <a:pt x="24384" y="158496"/>
                </a:cubicBezTo>
                <a:cubicBezTo>
                  <a:pt x="45813" y="126352"/>
                  <a:pt x="106760" y="126479"/>
                  <a:pt x="134112" y="121920"/>
                </a:cubicBezTo>
                <a:cubicBezTo>
                  <a:pt x="146304" y="117856"/>
                  <a:pt x="157837" y="109728"/>
                  <a:pt x="170688" y="109728"/>
                </a:cubicBezTo>
                <a:cubicBezTo>
                  <a:pt x="223418" y="109728"/>
                  <a:pt x="230385" y="121078"/>
                  <a:pt x="268224" y="146304"/>
                </a:cubicBezTo>
                <a:cubicBezTo>
                  <a:pt x="305515" y="202240"/>
                  <a:pt x="321761" y="208840"/>
                  <a:pt x="329184" y="268224"/>
                </a:cubicBezTo>
                <a:cubicBezTo>
                  <a:pt x="331200" y="284354"/>
                  <a:pt x="329184" y="300736"/>
                  <a:pt x="329184" y="316992"/>
                </a:cubicBezTo>
              </a:path>
            </a:pathLst>
          </a:custGeom>
          <a:ln w="127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3" name="32 CuadroTexto"/>
          <p:cNvSpPr txBox="1"/>
          <p:nvPr/>
        </p:nvSpPr>
        <p:spPr>
          <a:xfrm>
            <a:off x="3492203" y="3491848"/>
            <a:ext cx="10795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MX" sz="1000" dirty="0">
                <a:latin typeface="+mn-lt"/>
              </a:rPr>
              <a:t>Trabajadores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MX" sz="1000" dirty="0">
                <a:latin typeface="+mn-lt"/>
              </a:rPr>
              <a:t>Proveedores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MX" sz="1000" dirty="0">
                <a:latin typeface="+mn-lt"/>
              </a:rPr>
              <a:t>Comunidad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MX" sz="1000" dirty="0" err="1">
                <a:latin typeface="+mn-lt"/>
              </a:rPr>
              <a:t>Stakeholders</a:t>
            </a:r>
            <a:endParaRPr lang="es-MX" sz="10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es-CL" sz="1000" dirty="0">
              <a:latin typeface="+mn-lt"/>
            </a:endParaRPr>
          </a:p>
        </p:txBody>
      </p:sp>
      <p:sp>
        <p:nvSpPr>
          <p:cNvPr id="34" name="33 Forma libre"/>
          <p:cNvSpPr/>
          <p:nvPr/>
        </p:nvSpPr>
        <p:spPr>
          <a:xfrm>
            <a:off x="4370090" y="3841098"/>
            <a:ext cx="646113" cy="292100"/>
          </a:xfrm>
          <a:custGeom>
            <a:avLst/>
            <a:gdLst>
              <a:gd name="connsiteX0" fmla="*/ 0 w 646176"/>
              <a:gd name="connsiteY0" fmla="*/ 109728 h 292608"/>
              <a:gd name="connsiteX1" fmla="*/ 36576 w 646176"/>
              <a:gd name="connsiteY1" fmla="*/ 182880 h 292608"/>
              <a:gd name="connsiteX2" fmla="*/ 146304 w 646176"/>
              <a:gd name="connsiteY2" fmla="*/ 243840 h 292608"/>
              <a:gd name="connsiteX3" fmla="*/ 243840 w 646176"/>
              <a:gd name="connsiteY3" fmla="*/ 256032 h 292608"/>
              <a:gd name="connsiteX4" fmla="*/ 292608 w 646176"/>
              <a:gd name="connsiteY4" fmla="*/ 243840 h 292608"/>
              <a:gd name="connsiteX5" fmla="*/ 377952 w 646176"/>
              <a:gd name="connsiteY5" fmla="*/ 195072 h 292608"/>
              <a:gd name="connsiteX6" fmla="*/ 390144 w 646176"/>
              <a:gd name="connsiteY6" fmla="*/ 24384 h 292608"/>
              <a:gd name="connsiteX7" fmla="*/ 353568 w 646176"/>
              <a:gd name="connsiteY7" fmla="*/ 0 h 292608"/>
              <a:gd name="connsiteX8" fmla="*/ 280416 w 646176"/>
              <a:gd name="connsiteY8" fmla="*/ 12192 h 292608"/>
              <a:gd name="connsiteX9" fmla="*/ 243840 w 646176"/>
              <a:gd name="connsiteY9" fmla="*/ 24384 h 292608"/>
              <a:gd name="connsiteX10" fmla="*/ 231648 w 646176"/>
              <a:gd name="connsiteY10" fmla="*/ 60960 h 292608"/>
              <a:gd name="connsiteX11" fmla="*/ 243840 w 646176"/>
              <a:gd name="connsiteY11" fmla="*/ 195072 h 292608"/>
              <a:gd name="connsiteX12" fmla="*/ 256032 w 646176"/>
              <a:gd name="connsiteY12" fmla="*/ 231648 h 292608"/>
              <a:gd name="connsiteX13" fmla="*/ 292608 w 646176"/>
              <a:gd name="connsiteY13" fmla="*/ 268224 h 292608"/>
              <a:gd name="connsiteX14" fmla="*/ 329184 w 646176"/>
              <a:gd name="connsiteY14" fmla="*/ 292608 h 292608"/>
              <a:gd name="connsiteX15" fmla="*/ 512064 w 646176"/>
              <a:gd name="connsiteY15" fmla="*/ 280416 h 292608"/>
              <a:gd name="connsiteX16" fmla="*/ 560832 w 646176"/>
              <a:gd name="connsiteY16" fmla="*/ 268224 h 292608"/>
              <a:gd name="connsiteX17" fmla="*/ 621792 w 646176"/>
              <a:gd name="connsiteY17" fmla="*/ 195072 h 292608"/>
              <a:gd name="connsiteX18" fmla="*/ 646176 w 646176"/>
              <a:gd name="connsiteY18" fmla="*/ 182880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6176" h="292608">
                <a:moveTo>
                  <a:pt x="0" y="109728"/>
                </a:moveTo>
                <a:cubicBezTo>
                  <a:pt x="8697" y="135818"/>
                  <a:pt x="14332" y="163416"/>
                  <a:pt x="36576" y="182880"/>
                </a:cubicBezTo>
                <a:cubicBezTo>
                  <a:pt x="63133" y="206118"/>
                  <a:pt x="107048" y="236703"/>
                  <a:pt x="146304" y="243840"/>
                </a:cubicBezTo>
                <a:cubicBezTo>
                  <a:pt x="178541" y="249701"/>
                  <a:pt x="211328" y="251968"/>
                  <a:pt x="243840" y="256032"/>
                </a:cubicBezTo>
                <a:cubicBezTo>
                  <a:pt x="260096" y="251968"/>
                  <a:pt x="276919" y="249724"/>
                  <a:pt x="292608" y="243840"/>
                </a:cubicBezTo>
                <a:cubicBezTo>
                  <a:pt x="327965" y="230581"/>
                  <a:pt x="347633" y="215285"/>
                  <a:pt x="377952" y="195072"/>
                </a:cubicBezTo>
                <a:cubicBezTo>
                  <a:pt x="411879" y="127218"/>
                  <a:pt x="423745" y="125187"/>
                  <a:pt x="390144" y="24384"/>
                </a:cubicBezTo>
                <a:cubicBezTo>
                  <a:pt x="385510" y="10483"/>
                  <a:pt x="365760" y="8128"/>
                  <a:pt x="353568" y="0"/>
                </a:cubicBezTo>
                <a:cubicBezTo>
                  <a:pt x="329184" y="4064"/>
                  <a:pt x="304548" y="6829"/>
                  <a:pt x="280416" y="12192"/>
                </a:cubicBezTo>
                <a:cubicBezTo>
                  <a:pt x="267871" y="14980"/>
                  <a:pt x="252927" y="15297"/>
                  <a:pt x="243840" y="24384"/>
                </a:cubicBezTo>
                <a:cubicBezTo>
                  <a:pt x="234753" y="33471"/>
                  <a:pt x="235712" y="48768"/>
                  <a:pt x="231648" y="60960"/>
                </a:cubicBezTo>
                <a:cubicBezTo>
                  <a:pt x="235712" y="105664"/>
                  <a:pt x="237492" y="150635"/>
                  <a:pt x="243840" y="195072"/>
                </a:cubicBezTo>
                <a:cubicBezTo>
                  <a:pt x="245657" y="207794"/>
                  <a:pt x="248903" y="220955"/>
                  <a:pt x="256032" y="231648"/>
                </a:cubicBezTo>
                <a:cubicBezTo>
                  <a:pt x="265596" y="245994"/>
                  <a:pt x="279362" y="257186"/>
                  <a:pt x="292608" y="268224"/>
                </a:cubicBezTo>
                <a:cubicBezTo>
                  <a:pt x="303865" y="277605"/>
                  <a:pt x="316992" y="284480"/>
                  <a:pt x="329184" y="292608"/>
                </a:cubicBezTo>
                <a:cubicBezTo>
                  <a:pt x="390144" y="288544"/>
                  <a:pt x="451304" y="286812"/>
                  <a:pt x="512064" y="280416"/>
                </a:cubicBezTo>
                <a:cubicBezTo>
                  <a:pt x="528728" y="278662"/>
                  <a:pt x="546283" y="276537"/>
                  <a:pt x="560832" y="268224"/>
                </a:cubicBezTo>
                <a:cubicBezTo>
                  <a:pt x="607437" y="241593"/>
                  <a:pt x="588127" y="228737"/>
                  <a:pt x="621792" y="195072"/>
                </a:cubicBezTo>
                <a:cubicBezTo>
                  <a:pt x="628218" y="188646"/>
                  <a:pt x="638048" y="186944"/>
                  <a:pt x="646176" y="182880"/>
                </a:cubicBezTo>
              </a:path>
            </a:pathLst>
          </a:custGeom>
          <a:ln w="127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5" name="34 Forma libre"/>
          <p:cNvSpPr/>
          <p:nvPr/>
        </p:nvSpPr>
        <p:spPr>
          <a:xfrm>
            <a:off x="7199015" y="4218923"/>
            <a:ext cx="365125" cy="427037"/>
          </a:xfrm>
          <a:custGeom>
            <a:avLst/>
            <a:gdLst>
              <a:gd name="connsiteX0" fmla="*/ 0 w 366435"/>
              <a:gd name="connsiteY0" fmla="*/ 0 h 426720"/>
              <a:gd name="connsiteX1" fmla="*/ 134112 w 366435"/>
              <a:gd name="connsiteY1" fmla="*/ 36576 h 426720"/>
              <a:gd name="connsiteX2" fmla="*/ 170688 w 366435"/>
              <a:gd name="connsiteY2" fmla="*/ 85344 h 426720"/>
              <a:gd name="connsiteX3" fmla="*/ 207264 w 366435"/>
              <a:gd name="connsiteY3" fmla="*/ 109728 h 426720"/>
              <a:gd name="connsiteX4" fmla="*/ 219456 w 366435"/>
              <a:gd name="connsiteY4" fmla="*/ 182880 h 426720"/>
              <a:gd name="connsiteX5" fmla="*/ 207264 w 366435"/>
              <a:gd name="connsiteY5" fmla="*/ 304800 h 426720"/>
              <a:gd name="connsiteX6" fmla="*/ 97536 w 366435"/>
              <a:gd name="connsiteY6" fmla="*/ 256032 h 426720"/>
              <a:gd name="connsiteX7" fmla="*/ 134112 w 366435"/>
              <a:gd name="connsiteY7" fmla="*/ 121920 h 426720"/>
              <a:gd name="connsiteX8" fmla="*/ 182880 w 366435"/>
              <a:gd name="connsiteY8" fmla="*/ 97536 h 426720"/>
              <a:gd name="connsiteX9" fmla="*/ 268224 w 366435"/>
              <a:gd name="connsiteY9" fmla="*/ 121920 h 426720"/>
              <a:gd name="connsiteX10" fmla="*/ 304800 w 366435"/>
              <a:gd name="connsiteY10" fmla="*/ 146304 h 426720"/>
              <a:gd name="connsiteX11" fmla="*/ 329184 w 366435"/>
              <a:gd name="connsiteY11" fmla="*/ 182880 h 426720"/>
              <a:gd name="connsiteX12" fmla="*/ 353568 w 366435"/>
              <a:gd name="connsiteY12" fmla="*/ 256032 h 426720"/>
              <a:gd name="connsiteX13" fmla="*/ 365760 w 366435"/>
              <a:gd name="connsiteY13" fmla="*/ 42672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435" h="426720">
                <a:moveTo>
                  <a:pt x="0" y="0"/>
                </a:moveTo>
                <a:cubicBezTo>
                  <a:pt x="110004" y="27501"/>
                  <a:pt x="65743" y="13786"/>
                  <a:pt x="134112" y="36576"/>
                </a:cubicBezTo>
                <a:cubicBezTo>
                  <a:pt x="146304" y="52832"/>
                  <a:pt x="156320" y="70976"/>
                  <a:pt x="170688" y="85344"/>
                </a:cubicBezTo>
                <a:cubicBezTo>
                  <a:pt x="181049" y="95705"/>
                  <a:pt x="200711" y="96622"/>
                  <a:pt x="207264" y="109728"/>
                </a:cubicBezTo>
                <a:cubicBezTo>
                  <a:pt x="218319" y="131839"/>
                  <a:pt x="215392" y="158496"/>
                  <a:pt x="219456" y="182880"/>
                </a:cubicBezTo>
                <a:cubicBezTo>
                  <a:pt x="215392" y="223520"/>
                  <a:pt x="236144" y="275920"/>
                  <a:pt x="207264" y="304800"/>
                </a:cubicBezTo>
                <a:cubicBezTo>
                  <a:pt x="127994" y="384070"/>
                  <a:pt x="107923" y="287192"/>
                  <a:pt x="97536" y="256032"/>
                </a:cubicBezTo>
                <a:cubicBezTo>
                  <a:pt x="102693" y="214776"/>
                  <a:pt x="95512" y="154087"/>
                  <a:pt x="134112" y="121920"/>
                </a:cubicBezTo>
                <a:cubicBezTo>
                  <a:pt x="148074" y="110285"/>
                  <a:pt x="166624" y="105664"/>
                  <a:pt x="182880" y="97536"/>
                </a:cubicBezTo>
                <a:cubicBezTo>
                  <a:pt x="198505" y="101442"/>
                  <a:pt x="250733" y="113175"/>
                  <a:pt x="268224" y="121920"/>
                </a:cubicBezTo>
                <a:cubicBezTo>
                  <a:pt x="281330" y="128473"/>
                  <a:pt x="292608" y="138176"/>
                  <a:pt x="304800" y="146304"/>
                </a:cubicBezTo>
                <a:cubicBezTo>
                  <a:pt x="312928" y="158496"/>
                  <a:pt x="323233" y="169490"/>
                  <a:pt x="329184" y="182880"/>
                </a:cubicBezTo>
                <a:cubicBezTo>
                  <a:pt x="339623" y="206368"/>
                  <a:pt x="353568" y="256032"/>
                  <a:pt x="353568" y="256032"/>
                </a:cubicBezTo>
                <a:cubicBezTo>
                  <a:pt x="366435" y="410436"/>
                  <a:pt x="365760" y="353399"/>
                  <a:pt x="365760" y="426720"/>
                </a:cubicBezTo>
              </a:path>
            </a:pathLst>
          </a:custGeom>
          <a:ln w="127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6" name="35 CuadroTexto"/>
          <p:cNvSpPr txBox="1"/>
          <p:nvPr/>
        </p:nvSpPr>
        <p:spPr>
          <a:xfrm>
            <a:off x="7164090" y="4644373"/>
            <a:ext cx="1354138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MX" sz="1000" dirty="0">
                <a:latin typeface="+mn-lt"/>
              </a:rPr>
              <a:t>Conservación de Bosque Nativo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MX" sz="1000" dirty="0" smtClean="0">
                <a:latin typeface="+mn-lt"/>
              </a:rPr>
              <a:t>Biodiversidad</a:t>
            </a:r>
            <a:endParaRPr lang="es-MX" sz="1000" dirty="0">
              <a:latin typeface="+mn-lt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371928" y="5684185"/>
            <a:ext cx="13541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MX" sz="1000" dirty="0">
                <a:latin typeface="+mn-lt"/>
              </a:rPr>
              <a:t>Huella de Carbono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MX" sz="1000" dirty="0">
                <a:latin typeface="+mn-lt"/>
              </a:rPr>
              <a:t>Huella de </a:t>
            </a:r>
            <a:r>
              <a:rPr lang="es-MX" sz="1000" dirty="0" smtClean="0">
                <a:latin typeface="+mn-lt"/>
              </a:rPr>
              <a:t>Agua</a:t>
            </a:r>
            <a:endParaRPr lang="es-MX" sz="1000" dirty="0">
              <a:latin typeface="+mn-lt"/>
            </a:endParaRPr>
          </a:p>
        </p:txBody>
      </p:sp>
      <p:sp>
        <p:nvSpPr>
          <p:cNvPr id="38" name="37 Forma libre"/>
          <p:cNvSpPr/>
          <p:nvPr/>
        </p:nvSpPr>
        <p:spPr>
          <a:xfrm>
            <a:off x="6430665" y="5298423"/>
            <a:ext cx="330200" cy="407987"/>
          </a:xfrm>
          <a:custGeom>
            <a:avLst/>
            <a:gdLst>
              <a:gd name="connsiteX0" fmla="*/ 0 w 331319"/>
              <a:gd name="connsiteY0" fmla="*/ 28766 h 406718"/>
              <a:gd name="connsiteX1" fmla="*/ 170688 w 331319"/>
              <a:gd name="connsiteY1" fmla="*/ 28766 h 406718"/>
              <a:gd name="connsiteX2" fmla="*/ 231648 w 331319"/>
              <a:gd name="connsiteY2" fmla="*/ 101918 h 406718"/>
              <a:gd name="connsiteX3" fmla="*/ 182880 w 331319"/>
              <a:gd name="connsiteY3" fmla="*/ 223838 h 406718"/>
              <a:gd name="connsiteX4" fmla="*/ 146304 w 331319"/>
              <a:gd name="connsiteY4" fmla="*/ 236030 h 406718"/>
              <a:gd name="connsiteX5" fmla="*/ 85344 w 331319"/>
              <a:gd name="connsiteY5" fmla="*/ 223838 h 406718"/>
              <a:gd name="connsiteX6" fmla="*/ 134112 w 331319"/>
              <a:gd name="connsiteY6" fmla="*/ 114110 h 406718"/>
              <a:gd name="connsiteX7" fmla="*/ 170688 w 331319"/>
              <a:gd name="connsiteY7" fmla="*/ 101918 h 406718"/>
              <a:gd name="connsiteX8" fmla="*/ 268224 w 331319"/>
              <a:gd name="connsiteY8" fmla="*/ 126302 h 406718"/>
              <a:gd name="connsiteX9" fmla="*/ 304800 w 331319"/>
              <a:gd name="connsiteY9" fmla="*/ 162878 h 406718"/>
              <a:gd name="connsiteX10" fmla="*/ 329184 w 331319"/>
              <a:gd name="connsiteY10" fmla="*/ 236030 h 406718"/>
              <a:gd name="connsiteX11" fmla="*/ 316992 w 331319"/>
              <a:gd name="connsiteY11" fmla="*/ 406718 h 40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319" h="406718">
                <a:moveTo>
                  <a:pt x="0" y="28766"/>
                </a:moveTo>
                <a:cubicBezTo>
                  <a:pt x="65925" y="6791"/>
                  <a:pt x="70008" y="0"/>
                  <a:pt x="170688" y="28766"/>
                </a:cubicBezTo>
                <a:cubicBezTo>
                  <a:pt x="190015" y="34288"/>
                  <a:pt x="221164" y="86192"/>
                  <a:pt x="231648" y="101918"/>
                </a:cubicBezTo>
                <a:cubicBezTo>
                  <a:pt x="220811" y="188617"/>
                  <a:pt x="245300" y="192628"/>
                  <a:pt x="182880" y="223838"/>
                </a:cubicBezTo>
                <a:cubicBezTo>
                  <a:pt x="171385" y="229585"/>
                  <a:pt x="158496" y="231966"/>
                  <a:pt x="146304" y="236030"/>
                </a:cubicBezTo>
                <a:cubicBezTo>
                  <a:pt x="125984" y="231966"/>
                  <a:pt x="94611" y="242373"/>
                  <a:pt x="85344" y="223838"/>
                </a:cubicBezTo>
                <a:cubicBezTo>
                  <a:pt x="56165" y="165480"/>
                  <a:pt x="95777" y="133277"/>
                  <a:pt x="134112" y="114110"/>
                </a:cubicBezTo>
                <a:cubicBezTo>
                  <a:pt x="145607" y="108363"/>
                  <a:pt x="158496" y="105982"/>
                  <a:pt x="170688" y="101918"/>
                </a:cubicBezTo>
                <a:cubicBezTo>
                  <a:pt x="179481" y="103677"/>
                  <a:pt x="252157" y="115591"/>
                  <a:pt x="268224" y="126302"/>
                </a:cubicBezTo>
                <a:cubicBezTo>
                  <a:pt x="282570" y="135866"/>
                  <a:pt x="292608" y="150686"/>
                  <a:pt x="304800" y="162878"/>
                </a:cubicBezTo>
                <a:cubicBezTo>
                  <a:pt x="312928" y="187262"/>
                  <a:pt x="331319" y="210416"/>
                  <a:pt x="329184" y="236030"/>
                </a:cubicBezTo>
                <a:cubicBezTo>
                  <a:pt x="316317" y="390434"/>
                  <a:pt x="316992" y="333397"/>
                  <a:pt x="316992" y="406718"/>
                </a:cubicBezTo>
              </a:path>
            </a:pathLst>
          </a:custGeom>
          <a:ln w="127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1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1500" y="773705"/>
            <a:ext cx="1673779" cy="195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1 Título"/>
          <p:cNvSpPr txBox="1">
            <a:spLocks/>
          </p:cNvSpPr>
          <p:nvPr/>
        </p:nvSpPr>
        <p:spPr bwMode="auto">
          <a:xfrm>
            <a:off x="1835696" y="48769"/>
            <a:ext cx="7287181" cy="5759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indent="-6350" algn="r">
              <a:defRPr/>
            </a:pPr>
            <a:r>
              <a:rPr lang="es-MX" sz="2400" b="1" dirty="0" smtClean="0">
                <a:solidFill>
                  <a:srgbClr val="F2F2F2"/>
                </a:solidFill>
                <a:latin typeface="Century Gothic" pitchFamily="34" charset="0"/>
                <a:cs typeface="Arial" pitchFamily="34" charset="0"/>
              </a:rPr>
              <a:t>SOCIEDAD</a:t>
            </a:r>
            <a:endParaRPr lang="es-MX" sz="2400" b="1" dirty="0">
              <a:solidFill>
                <a:srgbClr val="F2F2F2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/>
          <a:srcRect l="19785" t="45038" r="53424" b="30445"/>
          <a:stretch>
            <a:fillRect/>
          </a:stretch>
        </p:blipFill>
        <p:spPr bwMode="auto">
          <a:xfrm>
            <a:off x="365174" y="1657671"/>
            <a:ext cx="504496" cy="483476"/>
          </a:xfrm>
          <a:prstGeom prst="ellipse">
            <a:avLst/>
          </a:prstGeom>
          <a:ln w="12700" cap="rnd">
            <a:solidFill>
              <a:srgbClr val="00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1961710" y="1636927"/>
            <a:ext cx="5175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+mn-lt"/>
              </a:rPr>
              <a:t>Leyes laborales</a:t>
            </a:r>
          </a:p>
          <a:p>
            <a:r>
              <a:rPr lang="es-CL" sz="1600" dirty="0" smtClean="0">
                <a:latin typeface="+mn-lt"/>
              </a:rPr>
              <a:t>Contrato </a:t>
            </a:r>
            <a:r>
              <a:rPr lang="es-CL" sz="1600" dirty="0" smtClean="0">
                <a:latin typeface="+mn-lt"/>
              </a:rPr>
              <a:t>de Trabajo</a:t>
            </a:r>
          </a:p>
          <a:p>
            <a:r>
              <a:rPr lang="es-CL" sz="1600" dirty="0" smtClean="0">
                <a:latin typeface="+mn-lt"/>
              </a:rPr>
              <a:t>Liquidación </a:t>
            </a:r>
            <a:r>
              <a:rPr lang="es-CL" sz="1600" dirty="0" smtClean="0">
                <a:latin typeface="+mn-lt"/>
              </a:rPr>
              <a:t>de Sueldo </a:t>
            </a:r>
          </a:p>
          <a:p>
            <a:r>
              <a:rPr lang="es-CL" sz="1600" dirty="0" smtClean="0">
                <a:latin typeface="+mn-lt"/>
              </a:rPr>
              <a:t>Registro de Asistencia y/o Sistema de control de tiempo </a:t>
            </a:r>
          </a:p>
          <a:p>
            <a:r>
              <a:rPr lang="es-CL" sz="1600" dirty="0" smtClean="0">
                <a:latin typeface="+mn-lt"/>
              </a:rPr>
              <a:t>Registro de Producción </a:t>
            </a:r>
          </a:p>
          <a:p>
            <a:r>
              <a:rPr lang="es-CL" sz="1600" dirty="0" smtClean="0">
                <a:latin typeface="+mn-lt"/>
              </a:rPr>
              <a:t>Pago de Imposiciones (Seguro Social) </a:t>
            </a:r>
          </a:p>
          <a:p>
            <a:r>
              <a:rPr lang="es-CL" sz="1600" dirty="0" smtClean="0">
                <a:latin typeface="+mn-lt"/>
              </a:rPr>
              <a:t>Seguridad</a:t>
            </a:r>
            <a:endParaRPr lang="es-MX" sz="1600" dirty="0" smtClean="0"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61710" y="1231882"/>
            <a:ext cx="3385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+mn-lt"/>
              </a:rPr>
              <a:t>TRABAJADORES</a:t>
            </a:r>
            <a:endParaRPr lang="es-ES" dirty="0">
              <a:latin typeface="+mn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22424" y="3699030"/>
            <a:ext cx="54555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9900"/>
                </a:solidFill>
                <a:latin typeface="+mn-lt"/>
              </a:rPr>
              <a:t>PROGRAMAS DE CALIDAD DE VIDA</a:t>
            </a:r>
          </a:p>
        </p:txBody>
      </p:sp>
      <p:sp>
        <p:nvSpPr>
          <p:cNvPr id="14" name="Subtítulo 13"/>
          <p:cNvSpPr txBox="1">
            <a:spLocks/>
          </p:cNvSpPr>
          <p:nvPr/>
        </p:nvSpPr>
        <p:spPr bwMode="auto">
          <a:xfrm>
            <a:off x="175473" y="4022195"/>
            <a:ext cx="3766457" cy="198056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lvl="0" indent="-231775">
              <a:spcBef>
                <a:spcPct val="20000"/>
              </a:spcBef>
              <a:buClr>
                <a:srgbClr val="161645"/>
              </a:buClr>
              <a:buBlip>
                <a:blip r:embed="rId5"/>
              </a:buBlip>
              <a:defRPr/>
            </a:pP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Promoción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de la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salud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y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educación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para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los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empleados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y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sus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familias</a:t>
            </a:r>
            <a:endParaRPr lang="en-US" sz="1400" dirty="0" smtClean="0">
              <a:latin typeface="+mn-lt"/>
              <a:cs typeface="ヒラギノ角ゴ Pro W3" pitchFamily="-106" charset="-128"/>
              <a:sym typeface="TheSerif 3-Light" charset="0"/>
            </a:endParaRPr>
          </a:p>
          <a:p>
            <a:pPr marL="231775" lvl="0" indent="-231775">
              <a:spcBef>
                <a:spcPct val="20000"/>
              </a:spcBef>
              <a:buClr>
                <a:srgbClr val="161645"/>
              </a:buClr>
              <a:buBlip>
                <a:blip r:embed="rId5"/>
              </a:buBlip>
              <a:defRPr/>
            </a:pP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Promoción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del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estilo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de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vida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sano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,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recreación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y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deportes</a:t>
            </a:r>
            <a:endParaRPr lang="en-US" sz="1400" dirty="0" smtClean="0">
              <a:latin typeface="+mn-lt"/>
              <a:cs typeface="ヒラギノ角ゴ Pro W3" pitchFamily="-106" charset="-128"/>
              <a:sym typeface="TheSerif 3-Light" charset="0"/>
            </a:endParaRPr>
          </a:p>
          <a:p>
            <a:pPr marL="231775" lvl="0" indent="-231775">
              <a:spcBef>
                <a:spcPct val="20000"/>
              </a:spcBef>
              <a:buClr>
                <a:srgbClr val="161645"/>
              </a:buClr>
              <a:buBlip>
                <a:blip r:embed="rId5"/>
              </a:buBlip>
              <a:defRPr/>
            </a:pP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Beneficios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y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alianzas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a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través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de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peoplecare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. </a:t>
            </a:r>
          </a:p>
          <a:p>
            <a:pPr marL="231775" lvl="0" indent="-231775">
              <a:spcBef>
                <a:spcPct val="20000"/>
              </a:spcBef>
              <a:buClr>
                <a:srgbClr val="161645"/>
              </a:buClr>
              <a:buBlip>
                <a:blip r:embed="rId5"/>
              </a:buBlip>
              <a:defRPr/>
            </a:pP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“Red Social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CyT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”: 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Apoyo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financiero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, legal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para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empleado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y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sus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 </a:t>
            </a:r>
            <a:r>
              <a:rPr lang="en-US" sz="1400" dirty="0" err="1" smtClean="0">
                <a:latin typeface="+mn-lt"/>
                <a:cs typeface="ヒラギノ角ゴ Pro W3" pitchFamily="-106" charset="-128"/>
                <a:sym typeface="TheSerif 3-Light" charset="0"/>
              </a:rPr>
              <a:t>familias</a:t>
            </a:r>
            <a:r>
              <a:rPr lang="en-US" sz="1400" dirty="0" smtClean="0">
                <a:latin typeface="+mn-lt"/>
                <a:cs typeface="ヒラギノ角ゴ Pro W3" pitchFamily="-106" charset="-128"/>
                <a:sym typeface="TheSerif 3-Light" charset="0"/>
              </a:rPr>
              <a:t>.</a:t>
            </a:r>
          </a:p>
          <a:p>
            <a:pPr marL="688975" lvl="1" indent="-231775">
              <a:spcBef>
                <a:spcPct val="20000"/>
              </a:spcBef>
              <a:buClr>
                <a:srgbClr val="161645"/>
              </a:buClr>
              <a:defRPr/>
            </a:pPr>
            <a:endParaRPr lang="en-US" sz="1400" dirty="0" smtClean="0">
              <a:latin typeface="+mn-lt"/>
              <a:cs typeface="ヒラギノ角ゴ Pro W3" pitchFamily="-106" charset="-128"/>
              <a:sym typeface="TheSerif 3-Light" charset="0"/>
            </a:endParaRPr>
          </a:p>
        </p:txBody>
      </p:sp>
      <p:graphicFrame>
        <p:nvGraphicFramePr>
          <p:cNvPr id="16" name="3 Gráfico"/>
          <p:cNvGraphicFramePr>
            <a:graphicFrameLocks/>
          </p:cNvGraphicFramePr>
          <p:nvPr/>
        </p:nvGraphicFramePr>
        <p:xfrm>
          <a:off x="4392613" y="3862027"/>
          <a:ext cx="4949825" cy="2627313"/>
        </p:xfrm>
        <a:graphic>
          <a:graphicData uri="http://schemas.openxmlformats.org/presentationml/2006/ole">
            <p:oleObj spid="_x0000_s3073" name="Worksheet" r:id="rId6" imgW="7429357" imgH="4067223" progId="Excel.Sheet.8">
              <p:embed/>
            </p:oleObj>
          </a:graphicData>
        </a:graphic>
      </p:graphicFrame>
      <p:sp>
        <p:nvSpPr>
          <p:cNvPr id="15" name="14 Rectángulo"/>
          <p:cNvSpPr/>
          <p:nvPr/>
        </p:nvSpPr>
        <p:spPr>
          <a:xfrm>
            <a:off x="4436985" y="3713074"/>
            <a:ext cx="4355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9900"/>
                </a:solidFill>
                <a:latin typeface="+mn-lt"/>
              </a:rPr>
              <a:t>PROGRAMAS DE CAPACITACIÓN Y DESARROLLO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7285" y="683695"/>
            <a:ext cx="1932870" cy="292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1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1500" y="773705"/>
            <a:ext cx="1673779" cy="195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1 Título"/>
          <p:cNvSpPr txBox="1">
            <a:spLocks/>
          </p:cNvSpPr>
          <p:nvPr/>
        </p:nvSpPr>
        <p:spPr bwMode="auto">
          <a:xfrm>
            <a:off x="1835696" y="48769"/>
            <a:ext cx="7287181" cy="5759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indent="-6350" algn="r">
              <a:defRPr/>
            </a:pPr>
            <a:r>
              <a:rPr lang="es-MX" sz="2400" b="1" dirty="0" smtClean="0">
                <a:solidFill>
                  <a:srgbClr val="F2F2F2"/>
                </a:solidFill>
                <a:latin typeface="Century Gothic" pitchFamily="34" charset="0"/>
                <a:cs typeface="Arial" pitchFamily="34" charset="0"/>
              </a:rPr>
              <a:t>SOCIEDAD</a:t>
            </a:r>
            <a:endParaRPr lang="es-MX" sz="2400" b="1" dirty="0">
              <a:solidFill>
                <a:srgbClr val="F2F2F2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 l="19785" t="45038" r="53424" b="30445"/>
          <a:stretch>
            <a:fillRect/>
          </a:stretch>
        </p:blipFill>
        <p:spPr bwMode="auto">
          <a:xfrm>
            <a:off x="365174" y="1657671"/>
            <a:ext cx="504496" cy="483476"/>
          </a:xfrm>
          <a:prstGeom prst="ellipse">
            <a:avLst/>
          </a:prstGeom>
          <a:ln w="12700" cap="rnd">
            <a:solidFill>
              <a:srgbClr val="00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2285339" y="1713578"/>
            <a:ext cx="46719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+mn-lt"/>
              </a:rPr>
              <a:t>En Septiembre 2011, se dio origen a un proyecto denominado  </a:t>
            </a:r>
            <a:r>
              <a:rPr lang="es-MX" sz="1600" b="1" dirty="0" smtClean="0">
                <a:latin typeface="+mn-lt"/>
              </a:rPr>
              <a:t>“Proveedores, Sustentabilidad y Huella de Carbono”</a:t>
            </a:r>
          </a:p>
          <a:p>
            <a:endParaRPr lang="es-MX" sz="1600" dirty="0" smtClean="0">
              <a:latin typeface="+mn-lt"/>
            </a:endParaRPr>
          </a:p>
          <a:p>
            <a:r>
              <a:rPr lang="es-MX" sz="1600" dirty="0" smtClean="0">
                <a:latin typeface="+mn-lt"/>
              </a:rPr>
              <a:t>El objetivo en primera etapa, es acompañar a nuestros proveedores en el proceso de medir su huella de carbono</a:t>
            </a:r>
          </a:p>
          <a:p>
            <a:endParaRPr lang="es-MX" sz="1600" dirty="0" smtClean="0">
              <a:latin typeface="+mn-lt"/>
            </a:endParaRPr>
          </a:p>
          <a:p>
            <a:r>
              <a:rPr lang="es-MX" sz="1600" dirty="0" smtClean="0">
                <a:latin typeface="+mn-lt"/>
              </a:rPr>
              <a:t>Con ello buscamos una relación beneficiosa para la viña, los proveedores y nuestro entorno ambiental y social. </a:t>
            </a:r>
          </a:p>
          <a:p>
            <a:endParaRPr lang="es-MX" sz="1600" dirty="0" smtClean="0"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85339" y="1223755"/>
            <a:ext cx="3385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+mn-lt"/>
              </a:rPr>
              <a:t>PROVEEDORES</a:t>
            </a:r>
            <a:endParaRPr lang="es-ES" dirty="0">
              <a:latin typeface="+mn-lt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 l="18053" r="28731"/>
          <a:stretch>
            <a:fillRect/>
          </a:stretch>
        </p:blipFill>
        <p:spPr bwMode="auto">
          <a:xfrm>
            <a:off x="7284174" y="1208267"/>
            <a:ext cx="1743321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l="15379" t="7692" r="19258" b="5128"/>
          <a:stretch>
            <a:fillRect/>
          </a:stretch>
        </p:blipFill>
        <p:spPr bwMode="auto">
          <a:xfrm>
            <a:off x="7284174" y="2708920"/>
            <a:ext cx="1665185" cy="166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8511" y="4419110"/>
            <a:ext cx="1638984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2006715" y="5384878"/>
            <a:ext cx="490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+mn-lt"/>
              </a:rPr>
              <a:t>COMPLEMENTAR LOS CRITERIOS DE SELECCIÓN DE PROVEEDORES</a:t>
            </a:r>
            <a:endParaRPr lang="es-CL" b="1" dirty="0">
              <a:latin typeface="+mn-lt"/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4121951" y="4734145"/>
            <a:ext cx="620945" cy="5700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1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2906" y="773705"/>
            <a:ext cx="1673779" cy="195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1 Título"/>
          <p:cNvSpPr txBox="1">
            <a:spLocks/>
          </p:cNvSpPr>
          <p:nvPr/>
        </p:nvSpPr>
        <p:spPr bwMode="auto">
          <a:xfrm>
            <a:off x="1835696" y="48769"/>
            <a:ext cx="7287181" cy="5759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indent="-6350" algn="r">
              <a:defRPr/>
            </a:pPr>
            <a:r>
              <a:rPr lang="es-MX" sz="2400" b="1" dirty="0" smtClean="0">
                <a:solidFill>
                  <a:srgbClr val="F2F2F2"/>
                </a:solidFill>
                <a:latin typeface="Century Gothic" pitchFamily="34" charset="0"/>
                <a:cs typeface="Arial" pitchFamily="34" charset="0"/>
              </a:rPr>
              <a:t>PROCESOS Y PRÁCTICAS</a:t>
            </a:r>
            <a:endParaRPr lang="es-MX" sz="2400" b="1" dirty="0">
              <a:solidFill>
                <a:srgbClr val="F2F2F2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 l="33666" t="22023" r="37955" b="51789"/>
          <a:stretch>
            <a:fillRect/>
          </a:stretch>
        </p:blipFill>
        <p:spPr bwMode="auto">
          <a:xfrm>
            <a:off x="617967" y="1203821"/>
            <a:ext cx="534390" cy="516427"/>
          </a:xfrm>
          <a:prstGeom prst="ellipse">
            <a:avLst/>
          </a:prstGeom>
          <a:ln w="12700" cap="rnd">
            <a:solidFill>
              <a:srgbClr val="00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CuadroTexto"/>
          <p:cNvSpPr txBox="1"/>
          <p:nvPr/>
        </p:nvSpPr>
        <p:spPr>
          <a:xfrm>
            <a:off x="1646675" y="1529498"/>
            <a:ext cx="310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+mj-lt"/>
              </a:rPr>
              <a:t>INSUMOS SUSTENTABLES</a:t>
            </a:r>
            <a:endParaRPr lang="es-CL" b="1" dirty="0">
              <a:latin typeface="+mj-lt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055" y="1709146"/>
            <a:ext cx="72104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CuadroTexto"/>
          <p:cNvSpPr txBox="1"/>
          <p:nvPr/>
        </p:nvSpPr>
        <p:spPr>
          <a:xfrm>
            <a:off x="3302859" y="4239090"/>
            <a:ext cx="49145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+mn-lt"/>
              </a:rPr>
              <a:t>AVANCES A LA FECHA</a:t>
            </a:r>
          </a:p>
          <a:p>
            <a:endParaRPr lang="es-MX" sz="1400" b="1" dirty="0" smtClean="0">
              <a:latin typeface="+mn-lt"/>
            </a:endParaRPr>
          </a:p>
          <a:p>
            <a:pPr marL="231775" indent="-231775">
              <a:buBlip>
                <a:blip r:embed="rId5"/>
              </a:buBlip>
              <a:defRPr/>
            </a:pPr>
            <a:r>
              <a:rPr lang="es-MX" sz="1400" dirty="0" smtClean="0">
                <a:latin typeface="+mn-lt"/>
              </a:rPr>
              <a:t>Se han desarrollado capítulos de Sustentabilidad para ser incorporados en las Normas de Calidad de: Vidrio, Corcho, Cápsulas, Cajas, Etiquetas y Tapas.</a:t>
            </a:r>
          </a:p>
          <a:p>
            <a:pPr marL="231775" indent="-231775">
              <a:buBlip>
                <a:blip r:embed="rId5"/>
              </a:buBlip>
              <a:defRPr/>
            </a:pPr>
            <a:endParaRPr lang="es-MX" sz="1400" dirty="0" smtClean="0">
              <a:latin typeface="+mn-lt"/>
            </a:endParaRPr>
          </a:p>
          <a:p>
            <a:pPr marL="231775" indent="-231775">
              <a:buBlip>
                <a:blip r:embed="rId5"/>
              </a:buBlip>
              <a:defRPr/>
            </a:pPr>
            <a:r>
              <a:rPr lang="es-MX" sz="1400" dirty="0" smtClean="0">
                <a:latin typeface="+mn-lt"/>
              </a:rPr>
              <a:t> Trabajo integrado entre distintas áreas de la organización, lo que constituye el mayor desafío.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9682" y="4262199"/>
            <a:ext cx="1475209" cy="195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16562</TotalTime>
  <Words>1248</Words>
  <Application>Microsoft Office PowerPoint</Application>
  <PresentationFormat>Presentación en pantalla (4:3)</PresentationFormat>
  <Paragraphs>147</Paragraphs>
  <Slides>16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Tema de Office</vt:lpstr>
      <vt:lpstr>Diseño personalizado</vt:lpstr>
      <vt:lpstr>Worksheet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Viña Concha y Toro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Viña Concha y Toro</dc:title>
  <dc:creator>vlira</dc:creator>
  <cp:lastModifiedBy>vlira</cp:lastModifiedBy>
  <cp:revision>843</cp:revision>
  <cp:lastPrinted>2011-04-04T21:12:12Z</cp:lastPrinted>
  <dcterms:created xsi:type="dcterms:W3CDTF">2011-03-04T12:43:46Z</dcterms:created>
  <dcterms:modified xsi:type="dcterms:W3CDTF">2012-05-15T01:54:00Z</dcterms:modified>
</cp:coreProperties>
</file>